
<file path=[Content_Types].xml><?xml version="1.0" encoding="utf-8"?>
<Types xmlns="http://schemas.openxmlformats.org/package/2006/content-types">
  <Default Extension="png" ContentType="image/png"/>
  <Default Extension="wmf" ContentType="image/x-wmf"/>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0"/>
  </p:notesMasterIdLst>
  <p:handoutMasterIdLst>
    <p:handoutMasterId r:id="rId31"/>
  </p:handoutMasterIdLst>
  <p:sldIdLst>
    <p:sldId id="273" r:id="rId7"/>
    <p:sldId id="292" r:id="rId8"/>
    <p:sldId id="352" r:id="rId9"/>
    <p:sldId id="354" r:id="rId10"/>
    <p:sldId id="353" r:id="rId11"/>
    <p:sldId id="293" r:id="rId12"/>
    <p:sldId id="344" r:id="rId13"/>
    <p:sldId id="345" r:id="rId14"/>
    <p:sldId id="346" r:id="rId15"/>
    <p:sldId id="356" r:id="rId16"/>
    <p:sldId id="357" r:id="rId17"/>
    <p:sldId id="358" r:id="rId18"/>
    <p:sldId id="359" r:id="rId19"/>
    <p:sldId id="355" r:id="rId20"/>
    <p:sldId id="335" r:id="rId21"/>
    <p:sldId id="334" r:id="rId22"/>
    <p:sldId id="323" r:id="rId23"/>
    <p:sldId id="362" r:id="rId24"/>
    <p:sldId id="363" r:id="rId25"/>
    <p:sldId id="321" r:id="rId26"/>
    <p:sldId id="307" r:id="rId27"/>
    <p:sldId id="320" r:id="rId28"/>
    <p:sldId id="337" r:id="rId29"/>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92"/>
            <p14:sldId id="352"/>
            <p14:sldId id="354"/>
            <p14:sldId id="353"/>
            <p14:sldId id="293"/>
            <p14:sldId id="344"/>
            <p14:sldId id="345"/>
            <p14:sldId id="346"/>
            <p14:sldId id="356"/>
            <p14:sldId id="357"/>
            <p14:sldId id="358"/>
            <p14:sldId id="359"/>
            <p14:sldId id="355"/>
            <p14:sldId id="335"/>
            <p14:sldId id="334"/>
            <p14:sldId id="323"/>
            <p14:sldId id="362"/>
            <p14:sldId id="363"/>
            <p14:sldId id="321"/>
            <p14:sldId id="307"/>
            <p14:sldId id="320"/>
            <p14:sldId id="337"/>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 J. Salazar, MD" initials="GJ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F6600"/>
    <a:srgbClr val="FF0000"/>
    <a:srgbClr val="1D2F68"/>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9503" autoAdjust="0"/>
  </p:normalViewPr>
  <p:slideViewPr>
    <p:cSldViewPr snapToGrid="0">
      <p:cViewPr varScale="1">
        <p:scale>
          <a:sx n="57" d="100"/>
          <a:sy n="57" d="100"/>
        </p:scale>
        <p:origin x="654" y="66"/>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6" d="100"/>
          <a:sy n="56" d="100"/>
        </p:scale>
        <p:origin x="-1642" y="-77"/>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hn%20W%20Steuernagle\Documents\FAASTeam\Projects\2022%20Projects\NPP%2014%20-%20Operations%20Topic%20of%20the%20Month\05-Feb%20Expanding%20Horizons%20-Stall%20Spin%20Upset%20Training\GA%20Accident%20Rate%20Statistic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hn%20W%20Steuernagle\Documents\FAASTeam\Projects\2022%20Projects\NPP%2014%20-%20Operations%20Topic%20of%20the%20Month\05-Feb%20Expanding%20Horizons%20-Stall%20Spin%20Upset%20Training\GA%20Accident%20Rate%20Statistic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lt1">
                    <a:lumMod val="85000"/>
                  </a:schemeClr>
                </a:solidFill>
                <a:latin typeface="+mj-lt"/>
                <a:ea typeface="+mj-ea"/>
                <a:cs typeface="+mj-cs"/>
              </a:defRPr>
            </a:pPr>
            <a:r>
              <a:rPr lang="en-US"/>
              <a:t>GA Accidents 1960 - 2018</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lt1">
                  <a:lumMod val="85000"/>
                </a:schemeClr>
              </a:solidFill>
              <a:latin typeface="+mj-lt"/>
              <a:ea typeface="+mj-ea"/>
              <a:cs typeface="+mj-cs"/>
            </a:defRPr>
          </a:pPr>
          <a:endParaRPr lang="en-US"/>
        </a:p>
      </c:txPr>
    </c:title>
    <c:autoTitleDeleted val="0"/>
    <c:plotArea>
      <c:layout/>
      <c:areaChart>
        <c:grouping val="standard"/>
        <c:varyColors val="0"/>
        <c:ser>
          <c:idx val="0"/>
          <c:order val="0"/>
          <c:spPr>
            <a:gradFill>
              <a:gsLst>
                <a:gs pos="100000">
                  <a:schemeClr val="accent1"/>
                </a:gs>
                <a:gs pos="0">
                  <a:schemeClr val="accent1">
                    <a:lumMod val="75000"/>
                  </a:schemeClr>
                </a:gs>
              </a:gsLst>
              <a:lin ang="0" scaled="1"/>
            </a:gradFill>
            <a:ln>
              <a:noFill/>
            </a:ln>
            <a:effectLst>
              <a:innerShdw dist="12700" dir="16200000">
                <a:schemeClr val="lt1">
                  <a:alpha val="75000"/>
                </a:schemeClr>
              </a:innerShdw>
            </a:effectLst>
          </c:spPr>
          <c:val>
            <c:numRef>
              <c:f>Sheet2!$B$6:$B$18</c:f>
              <c:numCache>
                <c:formatCode>#,##0</c:formatCode>
                <c:ptCount val="13"/>
                <c:pt idx="0">
                  <c:v>4793</c:v>
                </c:pt>
                <c:pt idx="1">
                  <c:v>5196</c:v>
                </c:pt>
                <c:pt idx="2">
                  <c:v>4712</c:v>
                </c:pt>
                <c:pt idx="3">
                  <c:v>3995</c:v>
                </c:pt>
                <c:pt idx="4">
                  <c:v>3590</c:v>
                </c:pt>
                <c:pt idx="5">
                  <c:v>2739</c:v>
                </c:pt>
                <c:pt idx="6">
                  <c:v>2242</c:v>
                </c:pt>
                <c:pt idx="7">
                  <c:v>2056</c:v>
                </c:pt>
                <c:pt idx="8">
                  <c:v>1837</c:v>
                </c:pt>
                <c:pt idx="9">
                  <c:v>1671</c:v>
                </c:pt>
                <c:pt idx="10">
                  <c:v>1441</c:v>
                </c:pt>
                <c:pt idx="11">
                  <c:v>1211</c:v>
                </c:pt>
                <c:pt idx="12">
                  <c:v>1275</c:v>
                </c:pt>
              </c:numCache>
            </c:numRef>
          </c:val>
          <c:extLst>
            <c:ext xmlns:c16="http://schemas.microsoft.com/office/drawing/2014/chart" uri="{C3380CC4-5D6E-409C-BE32-E72D297353CC}">
              <c16:uniqueId val="{00000000-76EB-4250-AD09-88E68D345152}"/>
            </c:ext>
          </c:extLst>
        </c:ser>
        <c:ser>
          <c:idx val="1"/>
          <c:order val="1"/>
          <c:spPr>
            <a:solidFill>
              <a:srgbClr val="C00000"/>
            </a:solidFill>
            <a:ln>
              <a:noFill/>
            </a:ln>
            <a:effectLst>
              <a:innerShdw dist="12700" dir="16200000">
                <a:schemeClr val="lt1">
                  <a:alpha val="75000"/>
                </a:schemeClr>
              </a:innerShdw>
            </a:effectLst>
          </c:spPr>
          <c:val>
            <c:numRef>
              <c:f>Sheet2!$C$6:$C$18</c:f>
              <c:numCache>
                <c:formatCode>#,##0</c:formatCode>
                <c:ptCount val="13"/>
                <c:pt idx="0">
                  <c:v>429</c:v>
                </c:pt>
                <c:pt idx="1">
                  <c:v>538</c:v>
                </c:pt>
                <c:pt idx="2">
                  <c:v>641</c:v>
                </c:pt>
                <c:pt idx="3">
                  <c:v>633</c:v>
                </c:pt>
                <c:pt idx="4">
                  <c:v>618</c:v>
                </c:pt>
                <c:pt idx="5">
                  <c:v>498</c:v>
                </c:pt>
                <c:pt idx="6">
                  <c:v>444</c:v>
                </c:pt>
                <c:pt idx="7">
                  <c:v>412</c:v>
                </c:pt>
                <c:pt idx="8">
                  <c:v>345</c:v>
                </c:pt>
                <c:pt idx="9">
                  <c:v>321</c:v>
                </c:pt>
                <c:pt idx="10">
                  <c:v>271</c:v>
                </c:pt>
                <c:pt idx="11">
                  <c:v>230</c:v>
                </c:pt>
                <c:pt idx="12">
                  <c:v>225</c:v>
                </c:pt>
              </c:numCache>
            </c:numRef>
          </c:val>
          <c:extLst>
            <c:ext xmlns:c16="http://schemas.microsoft.com/office/drawing/2014/chart" uri="{C3380CC4-5D6E-409C-BE32-E72D297353CC}">
              <c16:uniqueId val="{00000001-76EB-4250-AD09-88E68D345152}"/>
            </c:ext>
          </c:extLst>
        </c:ser>
        <c:dLbls>
          <c:showLegendKey val="0"/>
          <c:showVal val="0"/>
          <c:showCatName val="0"/>
          <c:showSerName val="0"/>
          <c:showPercent val="0"/>
          <c:showBubbleSize val="0"/>
        </c:dLbls>
        <c:dropLines>
          <c:spPr>
            <a:ln w="9525" cap="flat" cmpd="sng" algn="ctr">
              <a:solidFill>
                <a:schemeClr val="lt1">
                  <a:alpha val="40000"/>
                </a:schemeClr>
              </a:solidFill>
              <a:round/>
            </a:ln>
            <a:effectLst/>
          </c:spPr>
        </c:dropLines>
        <c:axId val="240184736"/>
        <c:axId val="240185064"/>
      </c:areaChart>
      <c:catAx>
        <c:axId val="240184736"/>
        <c:scaling>
          <c:orientation val="minMax"/>
        </c:scaling>
        <c:delete val="0"/>
        <c:axPos val="b"/>
        <c:title>
          <c:tx>
            <c:rich>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r>
                  <a:rPr lang="en-US" dirty="0" smtClean="0"/>
                  <a:t>Year</a:t>
                </a:r>
                <a:endParaRPr lang="en-US" dirty="0"/>
              </a:p>
            </c:rich>
          </c:tx>
          <c:layout>
            <c:manualLayout>
              <c:xMode val="edge"/>
              <c:yMode val="edge"/>
              <c:x val="0.51216797998861097"/>
              <c:y val="0.9341720896601590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title>
        <c:majorTickMark val="none"/>
        <c:minorTickMark val="none"/>
        <c:tickLblPos val="nextTo"/>
        <c:spPr>
          <a:noFill/>
          <a:ln w="9575" cap="flat" cmpd="sng" algn="ctr">
            <a:solidFill>
              <a:schemeClr val="lt1">
                <a:lumMod val="75000"/>
              </a:schemeClr>
            </a:solidFill>
            <a:round/>
            <a:headEnd type="none" w="sm" len="sm"/>
            <a:tailEnd type="none" w="sm" len="sm"/>
          </a:ln>
          <a:effectLst/>
        </c:spPr>
        <c:txPr>
          <a:bodyPr rot="-60000000" spcFirstLastPara="1" vertOverflow="ellipsis" vert="horz" wrap="square" anchor="ctr" anchorCtr="1"/>
          <a:lstStyle/>
          <a:p>
            <a:pPr>
              <a:defRPr sz="1197" b="1" i="0" u="none" strike="noStrike" kern="1200" cap="all" baseline="0">
                <a:solidFill>
                  <a:schemeClr val="lt1">
                    <a:lumMod val="85000"/>
                  </a:schemeClr>
                </a:solidFill>
                <a:latin typeface="+mn-lt"/>
                <a:ea typeface="+mn-ea"/>
                <a:cs typeface="+mn-cs"/>
              </a:defRPr>
            </a:pPr>
            <a:endParaRPr lang="en-US"/>
          </a:p>
        </c:txPr>
        <c:crossAx val="240185064"/>
        <c:crosses val="autoZero"/>
        <c:auto val="1"/>
        <c:lblAlgn val="ctr"/>
        <c:lblOffset val="100"/>
        <c:noMultiLvlLbl val="0"/>
      </c:catAx>
      <c:valAx>
        <c:axId val="240185064"/>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a:effectLst/>
          </c:spPr>
        </c:majorGridlines>
        <c:title>
          <c:tx>
            <c:rich>
              <a:bodyPr rot="-54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r>
                  <a:rPr lang="en-US" dirty="0" smtClean="0"/>
                  <a:t>GA</a:t>
                </a:r>
                <a:r>
                  <a:rPr lang="en-US" baseline="0" dirty="0" smtClean="0"/>
                  <a:t> Accidents</a:t>
                </a:r>
                <a:endParaRPr lang="en-US" dirty="0"/>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240184736"/>
        <c:crosses val="autoZero"/>
        <c:crossBetween val="midCat"/>
      </c:valAx>
      <c:spPr>
        <a:noFill/>
        <a:ln>
          <a:noFill/>
        </a:ln>
        <a:effectLst/>
      </c:spPr>
    </c:plotArea>
    <c:plotVisOnly val="1"/>
    <c:dispBlanksAs val="zero"/>
    <c:showDLblsOverMax val="0"/>
  </c:chart>
  <c:spPr>
    <a:solidFill>
      <a:schemeClr val="dk1">
        <a:lumMod val="75000"/>
        <a:lumOff val="25000"/>
      </a:schemeClr>
    </a:solidFill>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GA </a:t>
            </a:r>
            <a:r>
              <a:rPr lang="en-US" dirty="0" smtClean="0"/>
              <a:t>Accidents per 100,000 hours </a:t>
            </a:r>
            <a:r>
              <a:rPr lang="en-US" dirty="0"/>
              <a:t>1960 - 2018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3778215223097094E-2"/>
          <c:y val="0.20092592592592592"/>
          <c:w val="0.8534300087489064"/>
          <c:h val="0.72046296296296297"/>
        </c:manualLayout>
      </c:layout>
      <c:areaChart>
        <c:grouping val="standar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Sheet2!$B$21:$B$33</c:f>
              <c:numCache>
                <c:formatCode>0.00</c:formatCode>
                <c:ptCount val="13"/>
                <c:pt idx="0">
                  <c:v>36.53</c:v>
                </c:pt>
                <c:pt idx="1">
                  <c:v>31.05</c:v>
                </c:pt>
                <c:pt idx="2">
                  <c:v>18.100000000000001</c:v>
                </c:pt>
                <c:pt idx="3">
                  <c:v>13.87</c:v>
                </c:pt>
                <c:pt idx="4">
                  <c:v>9.86</c:v>
                </c:pt>
                <c:pt idx="5">
                  <c:v>9.67</c:v>
                </c:pt>
                <c:pt idx="6">
                  <c:v>7.86</c:v>
                </c:pt>
                <c:pt idx="7">
                  <c:v>7.21</c:v>
                </c:pt>
                <c:pt idx="8">
                  <c:v>6.57</c:v>
                </c:pt>
                <c:pt idx="9">
                  <c:v>7.2</c:v>
                </c:pt>
                <c:pt idx="10">
                  <c:v>6.63</c:v>
                </c:pt>
                <c:pt idx="11">
                  <c:v>5.85</c:v>
                </c:pt>
                <c:pt idx="12">
                  <c:v>5.88</c:v>
                </c:pt>
              </c:numCache>
            </c:numRef>
          </c:val>
          <c:extLst>
            <c:ext xmlns:c16="http://schemas.microsoft.com/office/drawing/2014/chart" uri="{C3380CC4-5D6E-409C-BE32-E72D297353CC}">
              <c16:uniqueId val="{00000000-E83C-4280-A531-1791ED756BE0}"/>
            </c:ext>
          </c:extLst>
        </c:ser>
        <c:ser>
          <c:idx val="1"/>
          <c:order val="1"/>
          <c:spPr>
            <a:solidFill>
              <a:srgbClr val="C0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Sheet2!$C$21:$C$33</c:f>
              <c:numCache>
                <c:formatCode>0.00</c:formatCode>
                <c:ptCount val="13"/>
                <c:pt idx="0">
                  <c:v>3.27</c:v>
                </c:pt>
                <c:pt idx="1">
                  <c:v>3.22</c:v>
                </c:pt>
                <c:pt idx="2">
                  <c:v>2.46</c:v>
                </c:pt>
                <c:pt idx="3">
                  <c:v>2.2000000000000002</c:v>
                </c:pt>
                <c:pt idx="4">
                  <c:v>1.7</c:v>
                </c:pt>
                <c:pt idx="5">
                  <c:v>1.76</c:v>
                </c:pt>
                <c:pt idx="6">
                  <c:v>1.56</c:v>
                </c:pt>
                <c:pt idx="7">
                  <c:v>1.65</c:v>
                </c:pt>
                <c:pt idx="8">
                  <c:v>1.21</c:v>
                </c:pt>
                <c:pt idx="9">
                  <c:v>1.38</c:v>
                </c:pt>
                <c:pt idx="10">
                  <c:v>1.24</c:v>
                </c:pt>
                <c:pt idx="11">
                  <c:v>1.1000000000000001</c:v>
                </c:pt>
                <c:pt idx="12">
                  <c:v>1.03</c:v>
                </c:pt>
              </c:numCache>
            </c:numRef>
          </c:val>
          <c:extLst>
            <c:ext xmlns:c16="http://schemas.microsoft.com/office/drawing/2014/chart" uri="{C3380CC4-5D6E-409C-BE32-E72D297353CC}">
              <c16:uniqueId val="{00000001-E83C-4280-A531-1791ED756BE0}"/>
            </c:ext>
          </c:extLst>
        </c:ser>
        <c:dLbls>
          <c:showLegendKey val="0"/>
          <c:showVal val="0"/>
          <c:showCatName val="0"/>
          <c:showSerName val="0"/>
          <c:showPercent val="0"/>
          <c:showBubbleSize val="0"/>
        </c:dLbls>
        <c:axId val="375494928"/>
        <c:axId val="375497880"/>
      </c:areaChart>
      <c:catAx>
        <c:axId val="375494928"/>
        <c:scaling>
          <c:orientation val="minMax"/>
        </c:scaling>
        <c:delete val="0"/>
        <c:axPos val="b"/>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7880"/>
        <c:crosses val="autoZero"/>
        <c:auto val="1"/>
        <c:lblAlgn val="ctr"/>
        <c:lblOffset val="100"/>
        <c:noMultiLvlLbl val="0"/>
      </c:catAx>
      <c:valAx>
        <c:axId val="3754978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4928"/>
        <c:crosses val="autoZero"/>
        <c:crossBetween val="midCat"/>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rgbClr val="00B050"/>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7">
  <cs:axisTitle>
    <cs:lnRef idx="0"/>
    <cs:fillRef idx="0"/>
    <cs:effectRef idx="0"/>
    <cs:fontRef idx="minor">
      <a:schemeClr val="lt1">
        <a:lumMod val="85000"/>
      </a:schemeClr>
    </cs:fontRef>
    <cs:defRPr sz="1197" kern="1200"/>
  </cs:axisTitle>
  <cs:categoryAxis>
    <cs:lnRef idx="0"/>
    <cs:fillRef idx="0"/>
    <cs:effectRef idx="0"/>
    <cs:fontRef idx="minor">
      <a:schemeClr val="lt1">
        <a:lumMod val="85000"/>
      </a:schemeClr>
    </cs:fontRef>
    <cs:spPr>
      <a:ln w="9575" cap="flat" cmpd="sng" algn="ctr">
        <a:solidFill>
          <a:schemeClr val="lt1">
            <a:lumMod val="75000"/>
          </a:schemeClr>
        </a:solidFill>
        <a:round/>
        <a:headEnd type="none" w="sm" len="sm"/>
        <a:tailEnd type="none" w="sm" len="sm"/>
      </a:ln>
    </cs:spPr>
    <cs:defRPr sz="1197" b="1" kern="1200" cap="all" baseline="0"/>
  </cs:categoryAxis>
  <cs:chartArea>
    <cs:lnRef idx="0"/>
    <cs:fillRef idx="0"/>
    <cs:effectRef idx="0"/>
    <cs:fontRef idx="minor">
      <a:schemeClr val="dk1"/>
    </cs:fontRef>
    <cs:spPr>
      <a:solidFill>
        <a:schemeClr val="dk1">
          <a:lumMod val="75000"/>
          <a:lumOff val="25000"/>
        </a:schemeClr>
      </a:solidFill>
      <a:ln w="9525" cap="flat" cmpd="sng" algn="ctr">
        <a:solidFill>
          <a:schemeClr val="lt1">
            <a:lumMod val="75000"/>
          </a:schemeClr>
        </a:solidFill>
        <a:round/>
      </a:ln>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lt1">
        <a:lumMod val="85000"/>
      </a:schemeClr>
    </cs:fontRef>
    <cs:spPr>
      <a:solidFill>
        <a:schemeClr val="dk1">
          <a:lumMod val="65000"/>
          <a:lumOff val="35000"/>
        </a:schemeClr>
      </a:solidFill>
      <a:ln>
        <a:solidFill>
          <a:schemeClr val="lt1">
            <a:lumMod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
  <cs:dataPoint3D>
    <cs:lnRef idx="0"/>
    <cs:fillRef idx="0">
      <cs:styleClr val="auto"/>
    </cs:fillRef>
    <cs:effectRef idx="0"/>
    <cs:fontRef idx="minor">
      <a:schemeClr val="dk1"/>
    </cs:fontRef>
    <cs:spPr>
      <a:gradFill>
        <a:gsLst>
          <a:gs pos="100000">
            <a:schemeClr val="phClr"/>
          </a:gs>
          <a:gs pos="0">
            <a:schemeClr val="phClr">
              <a:lumMod val="75000"/>
            </a:schemeClr>
          </a:gs>
        </a:gsLst>
        <a:lin ang="0" scaled="1"/>
      </a:gradFill>
      <a:effectLst>
        <a:innerShdw dist="12700" dir="16200000">
          <a:schemeClr val="lt1">
            <a:alpha val="75000"/>
          </a:schemeClr>
        </a:innerShdw>
      </a:effectLst>
    </cs:spPr>
  </cs:dataPoint3D>
  <cs:dataPointLine>
    <cs:lnRef idx="0">
      <cs:styleClr val="auto"/>
    </cs:lnRef>
    <cs:fillRef idx="0"/>
    <cs:effectRef idx="0"/>
    <cs:fontRef idx="minor">
      <a:schemeClr val="dk1"/>
    </cs:fontRef>
    <cs:spPr>
      <a:ln w="25400"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50000"/>
      </a:schemeClr>
    </cs:fontRef>
    <cs:spPr>
      <a:ln w="9525">
        <a:solidFill>
          <a:schemeClr val="lt1">
            <a:lumMod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cap="flat" cmpd="sng" algn="ctr">
        <a:solidFill>
          <a:schemeClr val="lt1">
            <a:alpha val="40000"/>
          </a:schemeClr>
        </a:solidFill>
        <a:round/>
      </a:ln>
    </cs:spPr>
  </cs:dropLine>
  <cs:errorBar>
    <cs:lnRef idx="0"/>
    <cs:fillRef idx="0"/>
    <cs:effectRef idx="0"/>
    <cs:fontRef idx="minor">
      <a:schemeClr val="dk1"/>
    </cs:fontRef>
    <cs:spPr>
      <a:ln w="9525" cap="flat" cmpd="sng" algn="ctr">
        <a:solidFill>
          <a:schemeClr val="lt1">
            <a:alpha val="4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prstDash val="sysDot"/>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65000"/>
                <a:alpha val="36000"/>
              </a:schemeClr>
            </a:gs>
          </a:gsLst>
          <a:lin ang="5400000" scaled="0"/>
        </a:gra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8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bg1">
        <a:lumMod val="85000"/>
      </a:schemeClr>
    </cs:fontRef>
    <cs:spPr>
      <a:ln w="19050" cap="flat" cmpd="sng" algn="ctr">
        <a:solidFill>
          <a:schemeClr val="bg1">
            <a:lumMod val="85000"/>
          </a:schemeClr>
        </a:solidFill>
        <a:round/>
        <a:headEnd type="none" w="sm" len="sm"/>
        <a:tailEnd type="none" w="sm" len="sm"/>
      </a:ln>
    </cs:spPr>
    <cs:defRPr sz="1197" b="1"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ajor">
      <a:schemeClr val="lt1">
        <a:lumMod val="85000"/>
      </a:schemeClr>
    </cs:fontRef>
    <cs:defRPr sz="2200" b="1" kern="1200"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0.05954</cdr:x>
      <cdr:y>0.87243</cdr:y>
    </cdr:from>
    <cdr:to>
      <cdr:x>0.11218</cdr:x>
      <cdr:y>0.93551</cdr:y>
    </cdr:to>
    <cdr:sp macro="" textlink="">
      <cdr:nvSpPr>
        <cdr:cNvPr id="2" name="TextBox 1"/>
        <cdr:cNvSpPr txBox="1"/>
      </cdr:nvSpPr>
      <cdr:spPr bwMode="auto">
        <a:xfrm xmlns:a="http://schemas.openxmlformats.org/drawingml/2006/main">
          <a:off x="638998" y="3830840"/>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buFontTx/>
            <a:buNone/>
          </a:pPr>
          <a:r>
            <a:rPr lang="en-US" sz="1200" b="1" dirty="0" smtClean="0">
              <a:solidFill>
                <a:srgbClr val="C0C0C0"/>
              </a:solidFill>
            </a:rPr>
            <a:t>1960</a:t>
          </a:r>
          <a:endParaRPr lang="en-US" sz="1200" b="1" dirty="0">
            <a:solidFill>
              <a:srgbClr val="C0C0C0"/>
            </a:solidFill>
          </a:endParaRPr>
        </a:p>
      </cdr:txBody>
    </cdr:sp>
  </cdr:relSizeAnchor>
  <cdr:relSizeAnchor xmlns:cdr="http://schemas.openxmlformats.org/drawingml/2006/chartDrawing">
    <cdr:from>
      <cdr:x>0.28698</cdr:x>
      <cdr:y>0.87247</cdr:y>
    </cdr:from>
    <cdr:to>
      <cdr:x>0.33963</cdr:x>
      <cdr:y>0.93555</cdr:y>
    </cdr:to>
    <cdr:sp macro="" textlink="">
      <cdr:nvSpPr>
        <cdr:cNvPr id="3" name="TextBox 1"/>
        <cdr:cNvSpPr txBox="1"/>
      </cdr:nvSpPr>
      <cdr:spPr bwMode="auto">
        <a:xfrm xmlns:a="http://schemas.openxmlformats.org/drawingml/2006/main">
          <a:off x="3080203" y="383104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1975</a:t>
          </a:r>
          <a:endParaRPr lang="en-US" sz="1200" b="1" dirty="0">
            <a:solidFill>
              <a:srgbClr val="C0C0C0"/>
            </a:solidFill>
          </a:endParaRPr>
        </a:p>
      </cdr:txBody>
    </cdr:sp>
  </cdr:relSizeAnchor>
  <cdr:relSizeAnchor xmlns:cdr="http://schemas.openxmlformats.org/drawingml/2006/chartDrawing">
    <cdr:from>
      <cdr:x>0.20858</cdr:x>
      <cdr:y>0.87247</cdr:y>
    </cdr:from>
    <cdr:to>
      <cdr:x>0.26123</cdr:x>
      <cdr:y>0.93555</cdr:y>
    </cdr:to>
    <cdr:sp macro="" textlink="">
      <cdr:nvSpPr>
        <cdr:cNvPr id="4" name="TextBox 1"/>
        <cdr:cNvSpPr txBox="1"/>
      </cdr:nvSpPr>
      <cdr:spPr bwMode="auto">
        <a:xfrm xmlns:a="http://schemas.openxmlformats.org/drawingml/2006/main">
          <a:off x="2238738" y="383104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1970</a:t>
          </a:r>
          <a:endParaRPr lang="en-US" sz="1200" b="1" dirty="0">
            <a:solidFill>
              <a:srgbClr val="C0C0C0"/>
            </a:solidFill>
          </a:endParaRPr>
        </a:p>
      </cdr:txBody>
    </cdr:sp>
  </cdr:relSizeAnchor>
  <cdr:relSizeAnchor xmlns:cdr="http://schemas.openxmlformats.org/drawingml/2006/chartDrawing">
    <cdr:from>
      <cdr:x>0.3546</cdr:x>
      <cdr:y>0.87247</cdr:y>
    </cdr:from>
    <cdr:to>
      <cdr:x>0.40725</cdr:x>
      <cdr:y>0.93555</cdr:y>
    </cdr:to>
    <cdr:sp macro="" textlink="">
      <cdr:nvSpPr>
        <cdr:cNvPr id="5" name="TextBox 1"/>
        <cdr:cNvSpPr txBox="1"/>
      </cdr:nvSpPr>
      <cdr:spPr bwMode="auto">
        <a:xfrm xmlns:a="http://schemas.openxmlformats.org/drawingml/2006/main">
          <a:off x="3805977" y="3831040"/>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1980</a:t>
          </a:r>
          <a:endParaRPr lang="en-US" sz="1200" b="1" dirty="0">
            <a:solidFill>
              <a:srgbClr val="C0C0C0"/>
            </a:solidFill>
          </a:endParaRPr>
        </a:p>
      </cdr:txBody>
    </cdr:sp>
  </cdr:relSizeAnchor>
  <cdr:relSizeAnchor xmlns:cdr="http://schemas.openxmlformats.org/drawingml/2006/chartDrawing">
    <cdr:from>
      <cdr:x>0.43195</cdr:x>
      <cdr:y>0.87247</cdr:y>
    </cdr:from>
    <cdr:to>
      <cdr:x>0.4846</cdr:x>
      <cdr:y>0.93555</cdr:y>
    </cdr:to>
    <cdr:sp macro="" textlink="">
      <cdr:nvSpPr>
        <cdr:cNvPr id="6" name="TextBox 1"/>
        <cdr:cNvSpPr txBox="1"/>
      </cdr:nvSpPr>
      <cdr:spPr bwMode="auto">
        <a:xfrm xmlns:a="http://schemas.openxmlformats.org/drawingml/2006/main">
          <a:off x="4636156" y="3831040"/>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1985</a:t>
          </a:r>
          <a:endParaRPr lang="en-US" sz="1200" b="1" dirty="0">
            <a:solidFill>
              <a:srgbClr val="C0C0C0"/>
            </a:solidFill>
          </a:endParaRPr>
        </a:p>
      </cdr:txBody>
    </cdr:sp>
  </cdr:relSizeAnchor>
  <cdr:relSizeAnchor xmlns:cdr="http://schemas.openxmlformats.org/drawingml/2006/chartDrawing">
    <cdr:from>
      <cdr:x>0.50241</cdr:x>
      <cdr:y>0.87247</cdr:y>
    </cdr:from>
    <cdr:to>
      <cdr:x>0.55506</cdr:x>
      <cdr:y>0.93555</cdr:y>
    </cdr:to>
    <cdr:sp macro="" textlink="">
      <cdr:nvSpPr>
        <cdr:cNvPr id="7" name="TextBox 1"/>
        <cdr:cNvSpPr txBox="1"/>
      </cdr:nvSpPr>
      <cdr:spPr bwMode="auto">
        <a:xfrm xmlns:a="http://schemas.openxmlformats.org/drawingml/2006/main">
          <a:off x="5392410" y="3831040"/>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1990</a:t>
          </a:r>
          <a:endParaRPr lang="en-US" sz="1200" b="1" dirty="0">
            <a:solidFill>
              <a:srgbClr val="C0C0C0"/>
            </a:solidFill>
          </a:endParaRPr>
        </a:p>
      </cdr:txBody>
    </cdr:sp>
  </cdr:relSizeAnchor>
  <cdr:relSizeAnchor xmlns:cdr="http://schemas.openxmlformats.org/drawingml/2006/chartDrawing">
    <cdr:from>
      <cdr:x>0.58104</cdr:x>
      <cdr:y>0.87247</cdr:y>
    </cdr:from>
    <cdr:to>
      <cdr:x>0.63369</cdr:x>
      <cdr:y>0.93555</cdr:y>
    </cdr:to>
    <cdr:sp macro="" textlink="">
      <cdr:nvSpPr>
        <cdr:cNvPr id="8" name="TextBox 1"/>
        <cdr:cNvSpPr txBox="1"/>
      </cdr:nvSpPr>
      <cdr:spPr bwMode="auto">
        <a:xfrm xmlns:a="http://schemas.openxmlformats.org/drawingml/2006/main">
          <a:off x="6236355" y="3831040"/>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1995</a:t>
          </a:r>
          <a:endParaRPr lang="en-US" sz="1200" b="1" dirty="0">
            <a:solidFill>
              <a:srgbClr val="C0C0C0"/>
            </a:solidFill>
          </a:endParaRPr>
        </a:p>
      </cdr:txBody>
    </cdr:sp>
  </cdr:relSizeAnchor>
  <cdr:relSizeAnchor xmlns:cdr="http://schemas.openxmlformats.org/drawingml/2006/chartDrawing">
    <cdr:from>
      <cdr:x>0.806</cdr:x>
      <cdr:y>0.87247</cdr:y>
    </cdr:from>
    <cdr:to>
      <cdr:x>0.85864</cdr:x>
      <cdr:y>0.93555</cdr:y>
    </cdr:to>
    <cdr:sp macro="" textlink="">
      <cdr:nvSpPr>
        <cdr:cNvPr id="9" name="TextBox 1"/>
        <cdr:cNvSpPr txBox="1"/>
      </cdr:nvSpPr>
      <cdr:spPr bwMode="auto">
        <a:xfrm xmlns:a="http://schemas.openxmlformats.org/drawingml/2006/main">
          <a:off x="8650825" y="3831038"/>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2010</a:t>
          </a:r>
          <a:endParaRPr lang="en-US" sz="1200" b="1" dirty="0">
            <a:solidFill>
              <a:srgbClr val="C0C0C0"/>
            </a:solidFill>
          </a:endParaRPr>
        </a:p>
      </cdr:txBody>
    </cdr:sp>
  </cdr:relSizeAnchor>
  <cdr:relSizeAnchor xmlns:cdr="http://schemas.openxmlformats.org/drawingml/2006/chartDrawing">
    <cdr:from>
      <cdr:x>0.94735</cdr:x>
      <cdr:y>0.87247</cdr:y>
    </cdr:from>
    <cdr:to>
      <cdr:x>1</cdr:x>
      <cdr:y>0.93555</cdr:y>
    </cdr:to>
    <cdr:sp macro="" textlink="">
      <cdr:nvSpPr>
        <cdr:cNvPr id="10" name="TextBox 1"/>
        <cdr:cNvSpPr txBox="1"/>
      </cdr:nvSpPr>
      <cdr:spPr bwMode="auto">
        <a:xfrm xmlns:a="http://schemas.openxmlformats.org/drawingml/2006/main">
          <a:off x="10168009" y="383104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2018</a:t>
          </a:r>
          <a:endParaRPr lang="en-US" sz="1200" b="1" dirty="0">
            <a:solidFill>
              <a:srgbClr val="C0C0C0"/>
            </a:solidFill>
          </a:endParaRPr>
        </a:p>
      </cdr:txBody>
    </cdr:sp>
  </cdr:relSizeAnchor>
  <cdr:relSizeAnchor xmlns:cdr="http://schemas.openxmlformats.org/drawingml/2006/chartDrawing">
    <cdr:from>
      <cdr:x>0.87706</cdr:x>
      <cdr:y>0.87247</cdr:y>
    </cdr:from>
    <cdr:to>
      <cdr:x>0.92971</cdr:x>
      <cdr:y>0.93555</cdr:y>
    </cdr:to>
    <cdr:sp macro="" textlink="">
      <cdr:nvSpPr>
        <cdr:cNvPr id="11" name="TextBox 1"/>
        <cdr:cNvSpPr txBox="1"/>
      </cdr:nvSpPr>
      <cdr:spPr bwMode="auto">
        <a:xfrm xmlns:a="http://schemas.openxmlformats.org/drawingml/2006/main">
          <a:off x="9413577" y="3831039"/>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2015</a:t>
          </a:r>
          <a:endParaRPr lang="en-US" sz="1200" b="1" dirty="0">
            <a:solidFill>
              <a:srgbClr val="C0C0C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0.09718</cdr:x>
      <cdr:y>0.17468</cdr:y>
    </cdr:from>
    <cdr:to>
      <cdr:x>0.15256</cdr:x>
      <cdr:y>0.23526</cdr:y>
    </cdr:to>
    <cdr:sp macro="" textlink="">
      <cdr:nvSpPr>
        <cdr:cNvPr id="2" name="TextBox 1"/>
        <cdr:cNvSpPr txBox="1"/>
      </cdr:nvSpPr>
      <cdr:spPr bwMode="auto">
        <a:xfrm xmlns:a="http://schemas.openxmlformats.org/drawingml/2006/main">
          <a:off x="991471" y="798628"/>
          <a:ext cx="565079"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36.53</a:t>
          </a:r>
          <a:endParaRPr lang="en-US" sz="1200" b="1" dirty="0"/>
        </a:p>
      </cdr:txBody>
    </cdr:sp>
  </cdr:relSizeAnchor>
  <cdr:relSizeAnchor xmlns:cdr="http://schemas.openxmlformats.org/drawingml/2006/chartDrawing">
    <cdr:from>
      <cdr:x>0.13924</cdr:x>
      <cdr:y>0.74731</cdr:y>
    </cdr:from>
    <cdr:to>
      <cdr:x>0.19104</cdr:x>
      <cdr:y>0.80789</cdr:y>
    </cdr:to>
    <cdr:sp macro="" textlink="">
      <cdr:nvSpPr>
        <cdr:cNvPr id="3" name="TextBox 1"/>
        <cdr:cNvSpPr txBox="1"/>
      </cdr:nvSpPr>
      <cdr:spPr bwMode="auto">
        <a:xfrm xmlns:a="http://schemas.openxmlformats.org/drawingml/2006/main">
          <a:off x="1420597" y="3416696"/>
          <a:ext cx="52851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3.27</a:t>
          </a:r>
          <a:endParaRPr lang="en-US" sz="1200" b="1" dirty="0"/>
        </a:p>
      </cdr:txBody>
    </cdr:sp>
  </cdr:relSizeAnchor>
  <cdr:relSizeAnchor xmlns:cdr="http://schemas.openxmlformats.org/drawingml/2006/chartDrawing">
    <cdr:from>
      <cdr:x>0.92199</cdr:x>
      <cdr:y>0.83152</cdr:y>
    </cdr:from>
    <cdr:to>
      <cdr:x>0.9717</cdr:x>
      <cdr:y>0.89211</cdr:y>
    </cdr:to>
    <cdr:sp macro="" textlink="">
      <cdr:nvSpPr>
        <cdr:cNvPr id="4" name="TextBox 1"/>
        <cdr:cNvSpPr txBox="1"/>
      </cdr:nvSpPr>
      <cdr:spPr bwMode="auto">
        <a:xfrm xmlns:a="http://schemas.openxmlformats.org/drawingml/2006/main">
          <a:off x="9406893" y="3801706"/>
          <a:ext cx="50712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1.03</a:t>
          </a:r>
          <a:endParaRPr lang="en-US" sz="1200" b="1" dirty="0"/>
        </a:p>
      </cdr:txBody>
    </cdr:sp>
  </cdr:relSizeAnchor>
  <cdr:relSizeAnchor xmlns:cdr="http://schemas.openxmlformats.org/drawingml/2006/chartDrawing">
    <cdr:from>
      <cdr:x>0.90802</cdr:x>
      <cdr:y>0.71331</cdr:y>
    </cdr:from>
    <cdr:to>
      <cdr:x>0.96108</cdr:x>
      <cdr:y>0.7739</cdr:y>
    </cdr:to>
    <cdr:sp macro="" textlink="">
      <cdr:nvSpPr>
        <cdr:cNvPr id="5" name="TextBox 1"/>
        <cdr:cNvSpPr txBox="1"/>
      </cdr:nvSpPr>
      <cdr:spPr bwMode="auto">
        <a:xfrm xmlns:a="http://schemas.openxmlformats.org/drawingml/2006/main">
          <a:off x="9264357" y="3261258"/>
          <a:ext cx="541380"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5.88</a:t>
          </a:r>
          <a:endParaRPr lang="en-US" sz="1200" b="1" dirty="0"/>
        </a:p>
      </cdr:txBody>
    </cdr:sp>
  </cdr:relSizeAnchor>
  <cdr:relSizeAnchor xmlns:cdr="http://schemas.openxmlformats.org/drawingml/2006/chartDrawing">
    <cdr:from>
      <cdr:x>0.07586</cdr:x>
      <cdr:y>0.93941</cdr:y>
    </cdr:from>
    <cdr:to>
      <cdr:x>0.13125</cdr:x>
      <cdr:y>1</cdr:y>
    </cdr:to>
    <cdr:sp macro="" textlink="">
      <cdr:nvSpPr>
        <cdr:cNvPr id="6" name="TextBox 1"/>
        <cdr:cNvSpPr txBox="1"/>
      </cdr:nvSpPr>
      <cdr:spPr bwMode="auto">
        <a:xfrm xmlns:a="http://schemas.openxmlformats.org/drawingml/2006/main">
          <a:off x="77401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1960</a:t>
          </a:r>
          <a:endParaRPr lang="en-US" sz="1200" b="1" dirty="0">
            <a:solidFill>
              <a:srgbClr val="C0C0C0"/>
            </a:solidFill>
          </a:endParaRPr>
        </a:p>
      </cdr:txBody>
    </cdr:sp>
  </cdr:relSizeAnchor>
  <cdr:relSizeAnchor xmlns:cdr="http://schemas.openxmlformats.org/drawingml/2006/chartDrawing">
    <cdr:from>
      <cdr:x>0.14081</cdr:x>
      <cdr:y>0.93941</cdr:y>
    </cdr:from>
    <cdr:to>
      <cdr:x>0.19619</cdr:x>
      <cdr:y>1</cdr:y>
    </cdr:to>
    <cdr:sp macro="" textlink="">
      <cdr:nvSpPr>
        <cdr:cNvPr id="7" name="TextBox 1"/>
        <cdr:cNvSpPr txBox="1"/>
      </cdr:nvSpPr>
      <cdr:spPr bwMode="auto">
        <a:xfrm xmlns:a="http://schemas.openxmlformats.org/drawingml/2006/main">
          <a:off x="143663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1965</a:t>
          </a:r>
          <a:endParaRPr lang="en-US" sz="1200" b="1" dirty="0">
            <a:solidFill>
              <a:srgbClr val="C0C0C0"/>
            </a:solidFill>
          </a:endParaRPr>
        </a:p>
      </cdr:txBody>
    </cdr:sp>
  </cdr:relSizeAnchor>
  <cdr:relSizeAnchor xmlns:cdr="http://schemas.openxmlformats.org/drawingml/2006/chartDrawing">
    <cdr:from>
      <cdr:x>0.20789</cdr:x>
      <cdr:y>0.93941</cdr:y>
    </cdr:from>
    <cdr:to>
      <cdr:x>0.26328</cdr:x>
      <cdr:y>1</cdr:y>
    </cdr:to>
    <cdr:sp macro="" textlink="">
      <cdr:nvSpPr>
        <cdr:cNvPr id="8" name="TextBox 1"/>
        <cdr:cNvSpPr txBox="1"/>
      </cdr:nvSpPr>
      <cdr:spPr bwMode="auto">
        <a:xfrm xmlns:a="http://schemas.openxmlformats.org/drawingml/2006/main">
          <a:off x="2121096"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1970</a:t>
          </a:r>
          <a:endParaRPr lang="en-US" sz="1200" b="1" dirty="0">
            <a:solidFill>
              <a:srgbClr val="C0C0C0"/>
            </a:solidFill>
          </a:endParaRPr>
        </a:p>
      </cdr:txBody>
    </cdr:sp>
  </cdr:relSizeAnchor>
  <cdr:relSizeAnchor xmlns:cdr="http://schemas.openxmlformats.org/drawingml/2006/chartDrawing">
    <cdr:from>
      <cdr:x>0.27747</cdr:x>
      <cdr:y>0.93941</cdr:y>
    </cdr:from>
    <cdr:to>
      <cdr:x>0.33285</cdr:x>
      <cdr:y>1</cdr:y>
    </cdr:to>
    <cdr:sp macro="" textlink="">
      <cdr:nvSpPr>
        <cdr:cNvPr id="9" name="TextBox 1"/>
        <cdr:cNvSpPr txBox="1"/>
      </cdr:nvSpPr>
      <cdr:spPr bwMode="auto">
        <a:xfrm xmlns:a="http://schemas.openxmlformats.org/drawingml/2006/main">
          <a:off x="283095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1975</a:t>
          </a:r>
          <a:endParaRPr lang="en-US" sz="1200" b="1" dirty="0">
            <a:solidFill>
              <a:srgbClr val="C0C0C0"/>
            </a:solidFill>
          </a:endParaRPr>
        </a:p>
      </cdr:txBody>
    </cdr:sp>
  </cdr:relSizeAnchor>
  <cdr:relSizeAnchor xmlns:cdr="http://schemas.openxmlformats.org/drawingml/2006/chartDrawing">
    <cdr:from>
      <cdr:x>0.35476</cdr:x>
      <cdr:y>0.93941</cdr:y>
    </cdr:from>
    <cdr:to>
      <cdr:x>0.41014</cdr:x>
      <cdr:y>1</cdr:y>
    </cdr:to>
    <cdr:sp macro="" textlink="">
      <cdr:nvSpPr>
        <cdr:cNvPr id="10" name="TextBox 1"/>
        <cdr:cNvSpPr txBox="1"/>
      </cdr:nvSpPr>
      <cdr:spPr bwMode="auto">
        <a:xfrm xmlns:a="http://schemas.openxmlformats.org/drawingml/2006/main">
          <a:off x="3854259"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1980</a:t>
          </a:r>
          <a:endParaRPr lang="en-US" sz="1200" b="1" dirty="0">
            <a:solidFill>
              <a:srgbClr val="C0C0C0"/>
            </a:solidFill>
          </a:endParaRPr>
        </a:p>
      </cdr:txBody>
    </cdr:sp>
  </cdr:relSizeAnchor>
  <cdr:relSizeAnchor xmlns:cdr="http://schemas.openxmlformats.org/drawingml/2006/chartDrawing">
    <cdr:from>
      <cdr:x>0.42394</cdr:x>
      <cdr:y>0.93941</cdr:y>
    </cdr:from>
    <cdr:to>
      <cdr:x>0.47933</cdr:x>
      <cdr:y>1</cdr:y>
    </cdr:to>
    <cdr:sp macro="" textlink="">
      <cdr:nvSpPr>
        <cdr:cNvPr id="11" name="TextBox 1"/>
        <cdr:cNvSpPr txBox="1"/>
      </cdr:nvSpPr>
      <cdr:spPr bwMode="auto">
        <a:xfrm xmlns:a="http://schemas.openxmlformats.org/drawingml/2006/main">
          <a:off x="4605935"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1985</a:t>
          </a:r>
          <a:endParaRPr lang="en-US" sz="1200" b="1" dirty="0">
            <a:solidFill>
              <a:srgbClr val="C0C0C0"/>
            </a:solidFill>
          </a:endParaRPr>
        </a:p>
      </cdr:txBody>
    </cdr:sp>
  </cdr:relSizeAnchor>
  <cdr:relSizeAnchor xmlns:cdr="http://schemas.openxmlformats.org/drawingml/2006/chartDrawing">
    <cdr:from>
      <cdr:x>0.49165</cdr:x>
      <cdr:y>0.93941</cdr:y>
    </cdr:from>
    <cdr:to>
      <cdr:x>0.54703</cdr:x>
      <cdr:y>1</cdr:y>
    </cdr:to>
    <cdr:sp macro="" textlink="">
      <cdr:nvSpPr>
        <cdr:cNvPr id="12" name="TextBox 1"/>
        <cdr:cNvSpPr txBox="1"/>
      </cdr:nvSpPr>
      <cdr:spPr bwMode="auto">
        <a:xfrm xmlns:a="http://schemas.openxmlformats.org/drawingml/2006/main">
          <a:off x="5341520"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1990</a:t>
          </a:r>
          <a:endParaRPr lang="en-US" sz="1200" b="1" dirty="0">
            <a:solidFill>
              <a:srgbClr val="C0C0C0"/>
            </a:solidFill>
          </a:endParaRPr>
        </a:p>
      </cdr:txBody>
    </cdr:sp>
  </cdr:relSizeAnchor>
  <cdr:relSizeAnchor xmlns:cdr="http://schemas.openxmlformats.org/drawingml/2006/chartDrawing">
    <cdr:from>
      <cdr:x>0.56749</cdr:x>
      <cdr:y>0.93941</cdr:y>
    </cdr:from>
    <cdr:to>
      <cdr:x>0.62288</cdr:x>
      <cdr:y>1</cdr:y>
    </cdr:to>
    <cdr:sp macro="" textlink="">
      <cdr:nvSpPr>
        <cdr:cNvPr id="13" name="TextBox 1"/>
        <cdr:cNvSpPr txBox="1"/>
      </cdr:nvSpPr>
      <cdr:spPr bwMode="auto">
        <a:xfrm xmlns:a="http://schemas.openxmlformats.org/drawingml/2006/main">
          <a:off x="6165541"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1995</a:t>
          </a:r>
          <a:endParaRPr lang="en-US" sz="1200" b="1" dirty="0">
            <a:solidFill>
              <a:srgbClr val="C0C0C0"/>
            </a:solidFill>
          </a:endParaRPr>
        </a:p>
      </cdr:txBody>
    </cdr:sp>
  </cdr:relSizeAnchor>
  <cdr:relSizeAnchor xmlns:cdr="http://schemas.openxmlformats.org/drawingml/2006/chartDrawing">
    <cdr:from>
      <cdr:x>0.63546</cdr:x>
      <cdr:y>0.93941</cdr:y>
    </cdr:from>
    <cdr:to>
      <cdr:x>0.69085</cdr:x>
      <cdr:y>1</cdr:y>
    </cdr:to>
    <cdr:sp macro="" textlink="">
      <cdr:nvSpPr>
        <cdr:cNvPr id="14" name="TextBox 1"/>
        <cdr:cNvSpPr txBox="1"/>
      </cdr:nvSpPr>
      <cdr:spPr bwMode="auto">
        <a:xfrm xmlns:a="http://schemas.openxmlformats.org/drawingml/2006/main">
          <a:off x="6904004"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2000</a:t>
          </a:r>
          <a:endParaRPr lang="en-US" sz="1200" b="1" dirty="0">
            <a:solidFill>
              <a:srgbClr val="C0C0C0"/>
            </a:solidFill>
          </a:endParaRPr>
        </a:p>
      </cdr:txBody>
    </cdr:sp>
  </cdr:relSizeAnchor>
  <cdr:relSizeAnchor xmlns:cdr="http://schemas.openxmlformats.org/drawingml/2006/chartDrawing">
    <cdr:from>
      <cdr:x>0.71296</cdr:x>
      <cdr:y>0.93941</cdr:y>
    </cdr:from>
    <cdr:to>
      <cdr:x>0.76835</cdr:x>
      <cdr:y>1</cdr:y>
    </cdr:to>
    <cdr:sp macro="" textlink="">
      <cdr:nvSpPr>
        <cdr:cNvPr id="15" name="TextBox 1"/>
        <cdr:cNvSpPr txBox="1"/>
      </cdr:nvSpPr>
      <cdr:spPr bwMode="auto">
        <a:xfrm xmlns:a="http://schemas.openxmlformats.org/drawingml/2006/main">
          <a:off x="7746015"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2005</a:t>
          </a:r>
          <a:endParaRPr lang="en-US" sz="1200" b="1" dirty="0">
            <a:solidFill>
              <a:srgbClr val="C0C0C0"/>
            </a:solidFill>
          </a:endParaRPr>
        </a:p>
      </cdr:txBody>
    </cdr:sp>
  </cdr:relSizeAnchor>
  <cdr:relSizeAnchor xmlns:cdr="http://schemas.openxmlformats.org/drawingml/2006/chartDrawing">
    <cdr:from>
      <cdr:x>0.78496</cdr:x>
      <cdr:y>0.93941</cdr:y>
    </cdr:from>
    <cdr:to>
      <cdr:x>0.84034</cdr:x>
      <cdr:y>1</cdr:y>
    </cdr:to>
    <cdr:sp macro="" textlink="">
      <cdr:nvSpPr>
        <cdr:cNvPr id="16" name="TextBox 1"/>
        <cdr:cNvSpPr txBox="1"/>
      </cdr:nvSpPr>
      <cdr:spPr bwMode="auto">
        <a:xfrm xmlns:a="http://schemas.openxmlformats.org/drawingml/2006/main">
          <a:off x="8528172"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2010</a:t>
          </a:r>
          <a:endParaRPr lang="en-US" sz="1200" b="1" dirty="0">
            <a:solidFill>
              <a:srgbClr val="C0C0C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r>
              <a:rPr lang="en-US" sz="1200" b="1" i="0" u="none" strike="noStrike" kern="1200" baseline="0" dirty="0" smtClean="0">
                <a:solidFill>
                  <a:schemeClr val="tx1"/>
                </a:solidFill>
                <a:latin typeface="Times New Roman" pitchFamily="18" charset="0"/>
                <a:ea typeface="+mn-ea"/>
                <a:cs typeface="+mn-cs"/>
              </a:rPr>
              <a:t>2021/03-11-220(I)PP</a:t>
            </a:r>
            <a:r>
              <a:rPr lang="en-US" b="1"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Original Author:</a:t>
            </a:r>
            <a:r>
              <a:rPr lang="en-US"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John </a:t>
            </a:r>
            <a:r>
              <a:rPr lang="de-DE" dirty="0" smtClean="0">
                <a:latin typeface="Times New Roman" pitchFamily="18" charset="0"/>
                <a:ea typeface="ＭＳ Ｐゴシック" pitchFamily="34" charset="-128"/>
              </a:rPr>
              <a:t>Steuernagle;</a:t>
            </a:r>
            <a:r>
              <a:rPr lang="de-DE" baseline="0" dirty="0" smtClean="0">
                <a:latin typeface="Times New Roman" pitchFamily="18" charset="0"/>
                <a:ea typeface="ＭＳ Ｐゴシック" pitchFamily="34" charset="-128"/>
              </a:rPr>
              <a:t> </a:t>
            </a:r>
            <a:r>
              <a:rPr lang="en-US" dirty="0" smtClean="0">
                <a:latin typeface="Times New Roman" pitchFamily="18" charset="0"/>
                <a:ea typeface="ＭＳ Ｐゴシック" pitchFamily="34" charset="-128"/>
              </a:rPr>
              <a:t> POC Kevin Clover, AFS-850 Operations Lead, Office 562-888-2020</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1" dirty="0" smtClean="0">
                <a:latin typeface="Times New Roman" pitchFamily="18" charset="0"/>
                <a:ea typeface="ＭＳ Ｐゴシック" pitchFamily="34" charset="-128"/>
              </a:rPr>
              <a:t>Expanding Your Horizons – Stall, Spin, and Aircraft Upset Training.</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baseline="0" dirty="0" smtClean="0">
                <a:latin typeface="Times New Roman" pitchFamily="18" charset="0"/>
              </a:rPr>
              <a:t>Which of these statements are true with respect to stalls?</a:t>
            </a:r>
            <a:endParaRPr lang="en-US" b="0" dirty="0" smtClean="0">
              <a:latin typeface="Times New Roman" pitchFamily="18" charset="0"/>
            </a:endParaRPr>
          </a:p>
          <a:p>
            <a:pPr eaLnBrk="1" hangingPunct="1"/>
            <a:endParaRPr lang="en-US" b="1" dirty="0" smtClean="0">
              <a:latin typeface="Times New Roman" pitchFamily="18" charset="0"/>
            </a:endParaRPr>
          </a:p>
          <a:p>
            <a:pPr eaLnBrk="1" hangingPunct="1"/>
            <a:r>
              <a:rPr lang="en-US" b="1" dirty="0" smtClean="0">
                <a:latin typeface="Times New Roman" pitchFamily="18" charset="0"/>
              </a:rPr>
              <a:t>Presentation Note:  </a:t>
            </a:r>
            <a:r>
              <a:rPr lang="en-US" i="1" dirty="0" smtClean="0">
                <a:latin typeface="Times New Roman" pitchFamily="18" charset="0"/>
              </a:rPr>
              <a:t>Ask the audience to consider these statements with respect to stalls.  When they have answered; click to reveal the correct answer.</a:t>
            </a:r>
          </a:p>
          <a:p>
            <a:pPr eaLnBrk="1" hangingPunct="1"/>
            <a:endParaRPr lang="en-US" i="1" dirty="0" smtClean="0">
              <a:latin typeface="Times New Roman" pitchFamily="18" charset="0"/>
            </a:endParaRPr>
          </a:p>
          <a:p>
            <a:pPr eaLnBrk="1" hangingPunct="1"/>
            <a:r>
              <a:rPr lang="en-US" b="1" dirty="0" smtClean="0">
                <a:latin typeface="Times New Roman" pitchFamily="18" charset="0"/>
              </a:rPr>
              <a:t>(Click)</a:t>
            </a:r>
          </a:p>
          <a:p>
            <a:pPr eaLnBrk="1" hangingPunct="1"/>
            <a:endParaRPr lang="en-US" b="1" i="1" dirty="0" smtClean="0">
              <a:latin typeface="Times New Roman" pitchFamily="18" charset="0"/>
            </a:endParaRPr>
          </a:p>
          <a:p>
            <a:pPr eaLnBrk="1" hangingPunct="1"/>
            <a:r>
              <a:rPr lang="en-US" dirty="0" smtClean="0">
                <a:latin typeface="Times New Roman" pitchFamily="18" charset="0"/>
              </a:rPr>
              <a:t>That’s right.  Stalls can occur at any airspeed in any phase of flight.  They are a factor in many fatal accidents and often – but not always – involve low time pilots.</a:t>
            </a:r>
          </a:p>
          <a:p>
            <a:pPr eaLnBrk="1" hangingPunct="1"/>
            <a:endParaRPr lang="en-US" dirty="0" smtClean="0">
              <a:latin typeface="Times New Roman" pitchFamily="18" charset="0"/>
            </a:endParaRPr>
          </a:p>
          <a:p>
            <a:pPr eaLnBrk="1" hangingPunct="1"/>
            <a:r>
              <a:rPr lang="en-US" b="1" dirty="0" smtClean="0">
                <a:latin typeface="Times New Roman" pitchFamily="18" charset="0"/>
              </a:rPr>
              <a:t>(Next Slide) </a:t>
            </a:r>
            <a:endParaRPr lang="en-US" dirty="0" smtClean="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2475521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rPr>
              <a:t>Here’s the lowdown on Stall/Spin Accidents.  They are deadly.  More than half occur in the traffic pattern and most of the rest involve maneuvering – usually too close to the ground for recovery.</a:t>
            </a:r>
          </a:p>
          <a:p>
            <a:endParaRPr lang="en-US" dirty="0" smtClean="0">
              <a:latin typeface="Times New Roman" pitchFamily="18" charset="0"/>
            </a:endParaRPr>
          </a:p>
          <a:p>
            <a:r>
              <a:rPr lang="en-US" dirty="0" smtClean="0">
                <a:latin typeface="Times New Roman" pitchFamily="18" charset="0"/>
              </a:rPr>
              <a:t>That all works out to one fatal accident every three days for the past ten years.  So a</a:t>
            </a:r>
            <a:r>
              <a:rPr lang="en-US" baseline="0" dirty="0" smtClean="0">
                <a:latin typeface="Times New Roman" pitchFamily="18" charset="0"/>
              </a:rPr>
              <a:t> good place to start our training is with a review of slow flight &amp; stalls</a:t>
            </a:r>
            <a:endParaRPr lang="en-US" dirty="0" smtClean="0">
              <a:latin typeface="Times New Roman" pitchFamily="18" charset="0"/>
            </a:endParaRPr>
          </a:p>
          <a:p>
            <a:endParaRPr lang="en-US" dirty="0" smtClean="0">
              <a:latin typeface="Times New Roman" pitchFamily="18" charset="0"/>
            </a:endParaRPr>
          </a:p>
          <a:p>
            <a:r>
              <a:rPr lang="en-US" b="1" dirty="0" smtClean="0">
                <a:latin typeface="Times New Roman" pitchFamily="18" charset="0"/>
              </a:rPr>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1174085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Maneuvering during slow flight is an excellent exercise</a:t>
            </a:r>
            <a:r>
              <a:rPr lang="en-US" baseline="0" dirty="0" smtClean="0"/>
              <a:t> to get you in tune with your airplane.  </a:t>
            </a:r>
            <a:r>
              <a:rPr lang="en-US" dirty="0" smtClean="0"/>
              <a:t>For</a:t>
            </a:r>
            <a:r>
              <a:rPr lang="en-US" baseline="0" dirty="0" smtClean="0"/>
              <a:t> slow flight, we’ll configure for an airspeed at which any increase in angle of attack, or load factor, or reduction in power, would result in a stall warning.  Then maneuver at that airspeed within the parameters on screen.  Although the Airman Certification Standards require you to maneuver above the stall warning angle of attack, your training will involve operations above stall but below stall warning angle of attack.  That way you’ll get a sense of how close you are to pre-stall indications and warnings.</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a:t>
            </a:r>
            <a:r>
              <a:rPr lang="en-US" b="1" baseline="0" dirty="0" smtClean="0"/>
              <a: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72949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also want to review</a:t>
            </a:r>
            <a:r>
              <a:rPr lang="en-US" baseline="0" dirty="0" smtClean="0"/>
              <a:t> stalls and stall recoveries.  You’ll stall power on and off, in turns, and with cross controls; always recovering to controlled flight at a pre-determined altitude.</a:t>
            </a:r>
          </a:p>
          <a:p>
            <a:endParaRPr lang="en-US" baseline="0" dirty="0" smtClean="0"/>
          </a:p>
          <a:p>
            <a:r>
              <a:rPr lang="en-US" b="1"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dirty="0"/>
          </a:p>
        </p:txBody>
      </p:sp>
    </p:spTree>
    <p:extLst>
      <p:ext uri="{BB962C8B-B14F-4D97-AF65-F5344CB8AC3E}">
        <p14:creationId xmlns:p14="http://schemas.microsoft.com/office/powerpoint/2010/main" val="267937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think about it, unusual attitude exercises are mini scenarios.  While your attention is diverted, the aircraft enters an unusual and potentially dangerous attitude.</a:t>
            </a:r>
          </a:p>
          <a:p>
            <a:r>
              <a:rPr lang="en-US" dirty="0" smtClean="0"/>
              <a:t>When your attention is redirected to your</a:t>
            </a:r>
            <a:r>
              <a:rPr lang="en-US" baseline="0" dirty="0" smtClean="0"/>
              <a:t> aircraft’s attitude you must quickly assess the situation and apply appropriate control inputs to return to level flight.  Your </a:t>
            </a:r>
            <a:br>
              <a:rPr lang="en-US" baseline="0" dirty="0" smtClean="0"/>
            </a:br>
            <a:r>
              <a:rPr lang="en-US" baseline="0" dirty="0" smtClean="0"/>
              <a:t>assessment begins with observing pitch attitude.  Your airspeed indicator will give you a near instantaneous pitch indication.</a:t>
            </a:r>
          </a:p>
          <a:p>
            <a:r>
              <a:rPr lang="en-US" baseline="0" dirty="0" smtClean="0"/>
              <a:t> </a:t>
            </a:r>
          </a:p>
          <a:p>
            <a:pPr marL="171450" indent="-171450">
              <a:buFont typeface="Arial" panose="020B0604020202020204" pitchFamily="34" charset="0"/>
              <a:buChar char="•"/>
            </a:pPr>
            <a:r>
              <a:rPr lang="en-US" baseline="0" dirty="0" smtClean="0"/>
              <a:t>If pitch attitude is nose high, airspeed and vertical speed will be decreasing.  </a:t>
            </a:r>
          </a:p>
          <a:p>
            <a:pPr marL="628650" lvl="1" indent="-171450">
              <a:buFont typeface="Arial" panose="020B0604020202020204" pitchFamily="34" charset="0"/>
              <a:buChar char="•"/>
            </a:pPr>
            <a:r>
              <a:rPr lang="en-US" baseline="0" dirty="0" smtClean="0"/>
              <a:t>Note your bank attitude and simultaneously add full poser, level your wings, and pitch to the horizon.</a:t>
            </a:r>
          </a:p>
          <a:p>
            <a:pPr marL="457200" lvl="1" indent="0">
              <a:buFont typeface="Arial" panose="020B0604020202020204" pitchFamily="34" charset="0"/>
              <a:buNone/>
            </a:pPr>
            <a:endParaRPr lang="en-US" baseline="0" dirty="0" smtClean="0"/>
          </a:p>
          <a:p>
            <a:pPr marL="171450" lvl="0" indent="-171450">
              <a:buFont typeface="Arial" panose="020B0604020202020204" pitchFamily="34" charset="0"/>
              <a:buChar char="•"/>
            </a:pPr>
            <a:r>
              <a:rPr lang="en-US" baseline="0" dirty="0" smtClean="0"/>
              <a:t>If your pitch attitude is nose low; airspeed and vertical speed will be increasing.  Recovery is accomplished in three separate steps</a:t>
            </a:r>
          </a:p>
          <a:p>
            <a:pPr marL="628650" lvl="1" indent="-171450">
              <a:buFont typeface="Arial" panose="020B0604020202020204" pitchFamily="34" charset="0"/>
              <a:buChar char="•"/>
            </a:pPr>
            <a:r>
              <a:rPr lang="en-US" baseline="0" dirty="0" smtClean="0"/>
              <a:t>Reduce power to idle</a:t>
            </a:r>
          </a:p>
          <a:p>
            <a:pPr marL="628650" lvl="1" indent="-171450">
              <a:buFont typeface="Arial" panose="020B0604020202020204" pitchFamily="34" charset="0"/>
              <a:buChar char="•"/>
            </a:pPr>
            <a:r>
              <a:rPr lang="en-US" baseline="0" dirty="0" smtClean="0"/>
              <a:t>Note bank angle and level wings, then</a:t>
            </a:r>
          </a:p>
          <a:p>
            <a:pPr marL="628650" lvl="1" indent="-171450">
              <a:buFont typeface="Arial" panose="020B0604020202020204" pitchFamily="34" charset="0"/>
              <a:buChar char="•"/>
            </a:pPr>
            <a:r>
              <a:rPr lang="en-US" baseline="0" dirty="0" smtClean="0"/>
              <a:t>Pitch to the horizon</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US" b="1" baseline="0" dirty="0" smtClean="0"/>
              <a:t>(Next Slide)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dirty="0"/>
          </a:p>
        </p:txBody>
      </p:sp>
    </p:spTree>
    <p:extLst>
      <p:ext uri="{BB962C8B-B14F-4D97-AF65-F5344CB8AC3E}">
        <p14:creationId xmlns:p14="http://schemas.microsoft.com/office/powerpoint/2010/main" val="53891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 solid review of stalls</a:t>
            </a:r>
            <a:r>
              <a:rPr lang="en-US" baseline="0" dirty="0" smtClean="0"/>
              <a:t> and slow flight – you’re ready for spin training.  Your instructor will show you how to recover from incipient, and developed spins.</a:t>
            </a:r>
          </a:p>
          <a:p>
            <a:endParaRPr lang="en-US" dirty="0" smtClean="0"/>
          </a:p>
          <a:p>
            <a:r>
              <a:rPr lang="en-US" dirty="0" smtClean="0"/>
              <a:t>Be sure to consult your POH for instructions specific to your aircraft but here</a:t>
            </a:r>
            <a:r>
              <a:rPr lang="en-US" baseline="0" dirty="0" smtClean="0"/>
              <a:t> are basic steps for spin recovery that work in most general aviation airplanes. </a:t>
            </a:r>
          </a:p>
          <a:p>
            <a:pPr marL="228600" indent="-228600">
              <a:buAutoNum type="arabicPeriod"/>
            </a:pPr>
            <a:r>
              <a:rPr lang="en-US" b="0" baseline="0" dirty="0" smtClean="0"/>
              <a:t>Reduce power to idle</a:t>
            </a:r>
          </a:p>
          <a:p>
            <a:pPr marL="228600" indent="-228600">
              <a:buAutoNum type="arabicPeriod"/>
            </a:pPr>
            <a:r>
              <a:rPr lang="en-US" b="0" baseline="0" dirty="0" smtClean="0"/>
              <a:t>Neutralize ailerons</a:t>
            </a:r>
          </a:p>
          <a:p>
            <a:pPr marL="228600" indent="-228600">
              <a:buAutoNum type="arabicPeriod"/>
            </a:pPr>
            <a:r>
              <a:rPr lang="en-US" b="0" baseline="0" dirty="0" smtClean="0"/>
              <a:t>Briskly apply full rudder opposite the direction of rotation.  Keep rudder in this position until rotation stops – then neutralize.</a:t>
            </a:r>
          </a:p>
          <a:p>
            <a:pPr marL="228600" indent="-228600">
              <a:buAutoNum type="arabicPeriod"/>
            </a:pPr>
            <a:r>
              <a:rPr lang="en-US" b="0" baseline="0" dirty="0" smtClean="0"/>
              <a:t>Immediately after applying full rudder, briskly move elevator control forward.</a:t>
            </a:r>
          </a:p>
          <a:p>
            <a:pPr marL="228600" indent="-228600">
              <a:buAutoNum type="arabicPeriod"/>
            </a:pPr>
            <a:r>
              <a:rPr lang="en-US" b="0" baseline="0" dirty="0" smtClean="0"/>
              <a:t>Keep rudder and elevator controls in these positions until rotation stops then</a:t>
            </a:r>
          </a:p>
          <a:p>
            <a:pPr marL="228600" indent="-228600">
              <a:buAutoNum type="arabicPeriod"/>
            </a:pPr>
            <a:r>
              <a:rPr lang="en-US" b="0" baseline="0" dirty="0" smtClean="0"/>
              <a:t>Apply gentile back pressure to return to level flight.</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b="0"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dirty="0"/>
          </a:p>
        </p:txBody>
      </p:sp>
    </p:spTree>
    <p:extLst>
      <p:ext uri="{BB962C8B-B14F-4D97-AF65-F5344CB8AC3E}">
        <p14:creationId xmlns:p14="http://schemas.microsoft.com/office/powerpoint/2010/main" val="1704858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may learn and practice flight maneuvers in</a:t>
            </a:r>
            <a:r>
              <a:rPr lang="en-US" baseline="0" dirty="0" smtClean="0"/>
              <a:t> isolation from other flight tasks but proficiency training scenarios require that you fly the aircraft while attending to navigation, communication, fuel state, performance monitoring, present &amp; forecast en route, destination, and alternate weather, and more.  Excellent flight instructors construct complex training scenarios that are realistic and relevant to you, your aircraft, and the missions you typically fly.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The very best scenarios include unexpected problems to analyze and resolve – all while maintaining positive aircraft control. </a:t>
            </a: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By the way – </a:t>
            </a:r>
            <a:r>
              <a:rPr lang="en-US" b="1" i="1" baseline="0" dirty="0" smtClean="0"/>
              <a:t>WINGS</a:t>
            </a:r>
            <a:r>
              <a:rPr lang="en-US" b="0" i="0" baseline="0" dirty="0" smtClean="0"/>
              <a:t> – FAA’s Pilot Proficiency Program features ground and flight training activities for pilots of all certificate and experience levels.  </a:t>
            </a:r>
            <a:endParaRPr lang="en-US" b="0" baseline="0" dirty="0" smtClean="0"/>
          </a:p>
          <a:p>
            <a:endParaRPr lang="en-US" b="0" baseline="0" dirty="0" smtClean="0"/>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dirty="0"/>
          </a:p>
        </p:txBody>
      </p:sp>
    </p:spTree>
    <p:extLst>
      <p:ext uri="{BB962C8B-B14F-4D97-AF65-F5344CB8AC3E}">
        <p14:creationId xmlns:p14="http://schemas.microsoft.com/office/powerpoint/2010/main" val="464582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P</a:t>
            </a:r>
            <a:r>
              <a:rPr lang="en-US" baseline="0" dirty="0" smtClean="0"/>
              <a:t>roficiency is key to success in almost every thing worth doing – especially flying.  Proficient pilots are confident, capable, and safe.  </a:t>
            </a:r>
          </a:p>
          <a:p>
            <a:endParaRPr lang="en-US" baseline="0" dirty="0" smtClean="0"/>
          </a:p>
          <a:p>
            <a:r>
              <a:rPr lang="en-US" b="1" i="1" baseline="0" dirty="0" smtClean="0"/>
              <a:t>WINGS</a:t>
            </a:r>
            <a:r>
              <a:rPr lang="en-US" baseline="0" dirty="0" smtClean="0"/>
              <a:t> is a proficiency training system specifically designed for general aviation pilots and, regular participation will keep you on top of your flying game.</a:t>
            </a:r>
          </a:p>
          <a:p>
            <a:endParaRPr lang="en-US" baseline="0" dirty="0" smtClean="0"/>
          </a:p>
          <a:p>
            <a:r>
              <a:rPr lang="en-US" baseline="0" dirty="0" smtClean="0"/>
              <a:t>Your FAA Safety Team Program Managers and volunteer </a:t>
            </a:r>
            <a:r>
              <a:rPr lang="en-US" b="1" i="1" baseline="0" dirty="0" err="1" smtClean="0"/>
              <a:t>WINGS</a:t>
            </a:r>
            <a:r>
              <a:rPr lang="en-US" b="1" baseline="0" dirty="0" err="1" smtClean="0"/>
              <a:t>Pros</a:t>
            </a:r>
            <a:r>
              <a:rPr lang="en-US" b="1" baseline="0" dirty="0" smtClean="0"/>
              <a:t> </a:t>
            </a:r>
            <a:r>
              <a:rPr lang="en-US" baseline="0" dirty="0" smtClean="0"/>
              <a:t>are available to help you with the program.  </a:t>
            </a:r>
          </a:p>
          <a:p>
            <a:endParaRPr lang="en-US" baseline="0" dirty="0" smtClean="0"/>
          </a:p>
          <a:p>
            <a:r>
              <a:rPr lang="en-US" b="1" baseline="0" dirty="0" smtClean="0"/>
              <a:t>(Next Slide)</a:t>
            </a:r>
          </a:p>
          <a:p>
            <a:endParaRPr lang="en-US" b="1" baseline="0" dirty="0" smtClean="0"/>
          </a:p>
          <a:p>
            <a:r>
              <a:rPr lang="en-US" b="1" baseline="0" dirty="0" smtClean="0"/>
              <a:t>Presentation Note:  </a:t>
            </a:r>
            <a:r>
              <a:rPr lang="en-US" b="0" i="1" baseline="0" dirty="0" smtClean="0"/>
              <a:t>This is a good time to introduce any Reps or </a:t>
            </a:r>
            <a:r>
              <a:rPr lang="en-US" b="1" i="1" baseline="0" dirty="0" err="1" smtClean="0"/>
              <a:t>WINGS</a:t>
            </a:r>
            <a:r>
              <a:rPr lang="en-US" b="0" i="1" baseline="0" dirty="0" err="1" smtClean="0"/>
              <a:t>Pros</a:t>
            </a:r>
            <a:r>
              <a:rPr lang="en-US" b="0" i="1" baseline="0" dirty="0" smtClean="0"/>
              <a:t> in attendance.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89894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Proficiency Training works best if it’s not done all at once, but rather spaced out at regular intervals.  The </a:t>
            </a:r>
            <a:r>
              <a:rPr lang="en-US" b="1" i="1" dirty="0" smtClean="0"/>
              <a:t>WINGS </a:t>
            </a:r>
            <a:r>
              <a:rPr lang="en-US" b="0" i="0" dirty="0" smtClean="0"/>
              <a:t>Topic of the Quarter program consists of eight activities pursued over the course of one year.</a:t>
            </a:r>
          </a:p>
          <a:p>
            <a:endParaRPr lang="en-US" b="0" i="0" dirty="0" smtClean="0"/>
          </a:p>
          <a:p>
            <a:r>
              <a:rPr lang="en-US" b="0" i="0" dirty="0" smtClean="0"/>
              <a:t>Each quarter, </a:t>
            </a:r>
            <a:r>
              <a:rPr lang="en-US" b="1" i="1" dirty="0" smtClean="0"/>
              <a:t>WINGS </a:t>
            </a:r>
            <a:r>
              <a:rPr lang="en-US" b="0" i="0" dirty="0" smtClean="0"/>
              <a:t>Pilots</a:t>
            </a:r>
            <a:r>
              <a:rPr lang="en-US" b="0" i="0" baseline="0" dirty="0" smtClean="0"/>
              <a:t> take an on-line safety course.  All courses are self-paced.  Most take no more than an hour or two and they can be completed at home.  In this example the Summer Knowledge Topic is Positive Aircraft Control.</a:t>
            </a:r>
          </a:p>
          <a:p>
            <a:endParaRPr lang="en-US" b="0" i="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dirty="0"/>
          </a:p>
        </p:txBody>
      </p:sp>
    </p:spTree>
    <p:extLst>
      <p:ext uri="{BB962C8B-B14F-4D97-AF65-F5344CB8AC3E}">
        <p14:creationId xmlns:p14="http://schemas.microsoft.com/office/powerpoint/2010/main" val="3420324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Program participants also fly with a Flight Instructor to complete a </a:t>
            </a:r>
            <a:r>
              <a:rPr lang="en-US" b="1" i="1" dirty="0" smtClean="0"/>
              <a:t>WINGS </a:t>
            </a:r>
            <a:r>
              <a:rPr lang="en-US" b="0" i="0" dirty="0" smtClean="0"/>
              <a:t>Flight Activity </a:t>
            </a:r>
            <a:r>
              <a:rPr lang="en-US" dirty="0" smtClean="0"/>
              <a:t>at least once each quarter.  </a:t>
            </a:r>
            <a:r>
              <a:rPr lang="en-US" b="1" dirty="0" smtClean="0"/>
              <a:t>(Click)</a:t>
            </a:r>
            <a:endParaRPr lang="en-US" dirty="0" smtClean="0"/>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summer quarter flight activity pictured here is an excellent review of stalls &amp; slow flight. </a:t>
            </a:r>
            <a:r>
              <a:rPr lang="en-US" b="1"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smtClean="0"/>
              <a:t>Check</a:t>
            </a:r>
            <a:r>
              <a:rPr lang="en-US" b="0" baseline="0" dirty="0" smtClean="0"/>
              <a:t> out the </a:t>
            </a:r>
            <a:r>
              <a:rPr lang="en-US" b="1" i="1" baseline="0" dirty="0" smtClean="0"/>
              <a:t>WINGS </a:t>
            </a:r>
            <a:r>
              <a:rPr lang="en-US" b="0" i="0" baseline="0" dirty="0" smtClean="0"/>
              <a:t>Topic of the Quarter in the FAASafety.gov Library.  </a:t>
            </a:r>
            <a:endParaRPr lang="en-US" b="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a:p>
            <a:endParaRPr lang="en-US" dirty="0" smtClean="0"/>
          </a:p>
          <a:p>
            <a:r>
              <a:rPr lang="en-US" b="1" dirty="0" smtClean="0"/>
              <a:t>Background:  </a:t>
            </a:r>
            <a:r>
              <a:rPr lang="en-US" b="0" dirty="0" smtClean="0"/>
              <a:t>FAASafety.gov</a:t>
            </a:r>
            <a:r>
              <a:rPr lang="en-US" b="0" baseline="0" dirty="0" smtClean="0"/>
              <a:t> Library URL = https://faasafety.gov/gslac/ALC/lib_tableofcontents.aspx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	FAASafety.gov Library </a:t>
            </a:r>
            <a:r>
              <a:rPr lang="en-US" b="1" i="1" baseline="0" dirty="0" smtClean="0"/>
              <a:t>WINGS </a:t>
            </a:r>
            <a:r>
              <a:rPr lang="en-US" b="0" i="0" baseline="0" dirty="0" smtClean="0"/>
              <a:t>URL = </a:t>
            </a:r>
            <a:r>
              <a:rPr lang="en-US" sz="1200" b="1" u="sng" kern="1200" dirty="0" smtClean="0">
                <a:solidFill>
                  <a:srgbClr val="002060"/>
                </a:solidFill>
                <a:effectLst/>
                <a:latin typeface="Times New Roman" pitchFamily="18" charset="0"/>
                <a:ea typeface="+mn-ea"/>
                <a:cs typeface="+mn-cs"/>
              </a:rPr>
              <a:t>https://faasafety.gov/gslac/ALC/lib_categoryview.aspx?categoryId=39 </a:t>
            </a:r>
            <a:endParaRPr lang="en-US" sz="1200" b="1" kern="1200" dirty="0" smtClean="0">
              <a:solidFill>
                <a:srgbClr val="002060"/>
              </a:solidFill>
              <a:effectLst/>
              <a:latin typeface="Times New Roman" pitchFamily="18" charset="0"/>
              <a:ea typeface="+mn-ea"/>
              <a:cs typeface="+mn-cs"/>
            </a:endParaRPr>
          </a:p>
          <a:p>
            <a:r>
              <a:rPr lang="en-US" b="1" dirty="0" smtClean="0"/>
              <a:t> </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dirty="0"/>
          </a:p>
        </p:txBody>
      </p:sp>
    </p:spTree>
    <p:extLst>
      <p:ext uri="{BB962C8B-B14F-4D97-AF65-F5344CB8AC3E}">
        <p14:creationId xmlns:p14="http://schemas.microsoft.com/office/powerpoint/2010/main" val="111809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31788" y="696913"/>
            <a:ext cx="6197600" cy="3486150"/>
          </a:xfrm>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a:p>
            <a:endParaRPr lang="en-US" i="1" dirty="0" smtClean="0">
              <a:latin typeface="Times New Roman" pitchFamily="18" charset="0"/>
              <a:ea typeface="ＭＳ Ｐゴシック"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CE066CE0-3DC6-4809-BDD7-881AE2CDC477}" type="slidenum">
              <a:rPr lang="en-US" sz="1200" smtClean="0">
                <a:latin typeface="Times New Roman" pitchFamily="18" charset="0"/>
              </a:rPr>
              <a:pPr eaLnBrk="1" hangingPunct="1"/>
              <a:t>2</a:t>
            </a:fld>
            <a:endParaRPr lang="en-US" sz="1200" dirty="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Now there are even more reasons to participate in </a:t>
            </a:r>
            <a:r>
              <a:rPr lang="en-US" b="1" i="1" dirty="0" smtClean="0"/>
              <a:t>WINGS.  </a:t>
            </a: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a:t>
            </a:r>
            <a:r>
              <a:rPr lang="en-US" dirty="0"/>
              <a:t>sweepstakes is generously funded by Paul Burger, a long time advocate for general aviation safety and a retired aviator who believes participation in this program saves lives. VISIT </a:t>
            </a:r>
            <a:r>
              <a:rPr lang="en-US" dirty="0" smtClean="0"/>
              <a:t>WWW.MYWINGSINITATIVE.ORG </a:t>
            </a:r>
            <a:r>
              <a:rPr lang="en-US" dirty="0"/>
              <a:t>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dirty="0"/>
          </a:p>
        </p:txBody>
      </p:sp>
    </p:spTree>
    <p:extLst>
      <p:ext uri="{BB962C8B-B14F-4D97-AF65-F5344CB8AC3E}">
        <p14:creationId xmlns:p14="http://schemas.microsoft.com/office/powerpoint/2010/main" val="3328169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Modify with </a:t>
            </a:r>
          </a:p>
          <a:p>
            <a:r>
              <a:rPr lang="en-US" i="1" dirty="0" smtClean="0">
                <a:latin typeface="Times New Roman" pitchFamily="18" charset="0"/>
                <a:ea typeface="ＭＳ Ｐゴシック" pitchFamily="34" charset="-128"/>
              </a:rPr>
              <a:t>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dirty="0"/>
          </a:p>
        </p:txBody>
      </p:sp>
    </p:spTree>
    <p:extLst>
      <p:ext uri="{BB962C8B-B14F-4D97-AF65-F5344CB8AC3E}">
        <p14:creationId xmlns:p14="http://schemas.microsoft.com/office/powerpoint/2010/main" val="141242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286133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23</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91134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some good news.  In the nineteen sixties we averaged five</a:t>
            </a:r>
            <a:r>
              <a:rPr lang="en-US" baseline="0" dirty="0" smtClean="0"/>
              <a:t> thousand general aviation accidents in the United States each year.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Of that five thousand, nearly five hundred were fatal. Although the number of accidents peaked in 1965, fatal accident numbers continued to rise through 1980.  Since then we’ve seen a steady decline in GA accidents.   </a:t>
            </a:r>
            <a:r>
              <a:rPr lang="en-US" b="1" baseline="0" dirty="0" smtClean="0"/>
              <a:t>(Click)</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In 2018 – the latest year for which we have final data – There were only 1,275 GA Accidents of which, 225 were fatal.  But that’s not the best news.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In 1960, the US General Aviation fleet flew about 13 million hours.  By the year 2000 we were flying almost 28 million hours.  In 2018 we flew about 22 million hours.  In order to get a better</a:t>
            </a:r>
            <a:br>
              <a:rPr lang="en-US" b="0" baseline="0" dirty="0" smtClean="0"/>
            </a:br>
            <a:r>
              <a:rPr lang="en-US" b="0" baseline="0" dirty="0" smtClean="0"/>
              <a:t>understanding of how well we’re doing we need to look at accident rates.  For example: how many accidents occur per one hundred thousand hours of flying?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177649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a:t>
            </a:r>
            <a:r>
              <a:rPr lang="en-US" baseline="0" dirty="0" smtClean="0"/>
              <a:t> Accident rates tell a better story.  In the same time period we’ve gone from more than thirty six accidents per hundred thousand hours to less than six and from 3 to just over 1 fatal accident per hundred thousand hours flown.  This has been a remarkable achievement due in to improvements in safety technology to be sure; (Click)</a:t>
            </a:r>
          </a:p>
          <a:p>
            <a:endParaRPr lang="en-US" baseline="0" dirty="0" smtClean="0"/>
          </a:p>
          <a:p>
            <a:r>
              <a:rPr lang="en-US" baseline="0" dirty="0" smtClean="0"/>
              <a:t>and to FAA’s more than fifty-year commitment to General Aviation safety; but also due to the safety community of aviators like you.  There’s still work to be done and together we can do better.   To get below one accident per hundred thousand hours, we’ll have to tackle some predominant accident causes and chief among them is Loss of Aircraft Control.</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3328676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need some definitions going forward.  Loss of Control</a:t>
            </a:r>
            <a:r>
              <a:rPr lang="en-US" baseline="0" dirty="0" smtClean="0"/>
              <a:t> is simply defined as a significant deviation from the intended flight path. </a:t>
            </a:r>
            <a:r>
              <a:rPr lang="en-US" b="1" baseline="0" dirty="0" smtClean="0"/>
              <a:t>(Click)</a:t>
            </a:r>
          </a:p>
          <a:p>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An airplane upset – we’re more familiar with the term Unusual Attitude - involves a pitch attitude greater than 25º nose up or greater than 10º nose down, a bank angle greater than 45º, or flying within those parameters but at inappropriate airspeeds for conditions.  Although upset recovery is a part of large airplane training programs, it’s also useful in small airplane training programs. </a:t>
            </a:r>
            <a:r>
              <a:rPr lang="en-US" b="1" baseline="0" dirty="0" smtClean="0"/>
              <a:t>(Click)</a:t>
            </a:r>
          </a:p>
          <a:p>
            <a:endParaRPr lang="en-US" b="0" baseline="0" dirty="0" smtClean="0"/>
          </a:p>
          <a:p>
            <a:r>
              <a:rPr lang="en-US" b="0" baseline="0" dirty="0" smtClean="0"/>
              <a:t>And finally, aerobatic flight is defined as an intentional maneuver involving an abrupt change in an aircraft’s attitude, an abnormal attitude, or abnormal acceleration not necessary for normal flight.</a:t>
            </a:r>
          </a:p>
          <a:p>
            <a:r>
              <a:rPr lang="en-US" b="0" baseline="0" dirty="0" smtClean="0"/>
              <a:t>That definition is important because loss of control or upset training could involve aerobatic flight and aerobatics have additional aircraft and equipment requirements.</a:t>
            </a:r>
          </a:p>
          <a:p>
            <a:endParaRPr lang="en-US" b="0"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Background:  </a:t>
            </a:r>
            <a:r>
              <a:rPr lang="en-US" b="0" baseline="0" dirty="0" smtClean="0"/>
              <a:t>References include 14 CFR 91.303 (Aerobatic Flight), 14 CFR 91.307 (Parachutes and Parachuting), and AC No: 61-67C (Stall and Spin Awareness Training)</a:t>
            </a:r>
            <a:endParaRPr lang="en-US" b="1" baseline="0"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4198010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Times New Roman" pitchFamily="18" charset="0"/>
                <a:ea typeface="ＭＳ Ｐゴシック" pitchFamily="34" charset="-128"/>
              </a:rPr>
              <a:t>We pilots can become quite comfortable in our normal flying.  Most of us don’t range very far from our comfort zone</a:t>
            </a:r>
            <a:r>
              <a:rPr lang="en-US" baseline="0" dirty="0" smtClean="0">
                <a:latin typeface="Times New Roman" pitchFamily="18" charset="0"/>
                <a:ea typeface="ＭＳ Ｐゴシック" pitchFamily="34" charset="-128"/>
              </a:rPr>
              <a:t>.  That can lead to less than ideal responses to conditions outside of our normal experience.  A recent study of general aviation accidents suggests that, additional training in Loss of Control prevention, Upset recovery, Stall/Spin awareness, prevention, and &amp; recovery and Aerobatic training can go a long way toward reducing General Aviation mishaps. </a:t>
            </a:r>
            <a:r>
              <a:rPr lang="en-US" b="1" baseline="0" dirty="0" smtClean="0"/>
              <a:t>(Click)</a:t>
            </a:r>
            <a:endParaRPr lang="en-US" baseline="0" dirty="0" smtClean="0">
              <a:latin typeface="Times New Roman" pitchFamily="18" charset="0"/>
              <a:ea typeface="ＭＳ Ｐゴシック" pitchFamily="34" charset="-128"/>
            </a:endParaRPr>
          </a:p>
          <a:p>
            <a:endParaRPr lang="en-US" baseline="0" dirty="0" smtClean="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Times New Roman" pitchFamily="18" charset="0"/>
                <a:ea typeface="ＭＳ Ｐゴシック" pitchFamily="34" charset="-128"/>
              </a:rPr>
              <a:t>Just as importantly pilots with a broad range of experience tend to be better at meeting new challenges.  They’re more comfortable, confident, and safe, </a:t>
            </a:r>
            <a:r>
              <a:rPr lang="en-US" b="1" baseline="0" dirty="0" smtClean="0"/>
              <a:t>(Click)</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And they just have more fun!</a:t>
            </a:r>
          </a:p>
          <a:p>
            <a:endParaRPr lang="en-US" baseline="0" dirty="0" smtClean="0">
              <a:latin typeface="Times New Roman" pitchFamily="18" charset="0"/>
              <a:ea typeface="ＭＳ Ｐゴシック" pitchFamily="34" charset="-128"/>
            </a:endParaRPr>
          </a:p>
          <a:p>
            <a:r>
              <a:rPr lang="en-US" baseline="0" dirty="0" smtClean="0">
                <a:latin typeface="Times New Roman" pitchFamily="18" charset="0"/>
                <a:ea typeface="ＭＳ Ｐゴシック" pitchFamily="34" charset="-128"/>
              </a:rPr>
              <a:t>We’ll be touching on all of this in the next few minutes but first let’s hear what noted aviation educator Rich Stowell has to say on the subject.</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If you’ll be discussing additional items, add them to this list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961279-8B74-48D4-949D-AA48041EF0A7}" type="slidenum">
              <a:rPr lang="en-US" sz="1200" smtClean="0">
                <a:latin typeface="Times New Roman" pitchFamily="18" charset="0"/>
              </a:rPr>
              <a:pPr eaLnBrk="1" hangingPunct="1"/>
              <a:t>6</a:t>
            </a:fld>
            <a:endParaRPr lang="en-US" sz="1200"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Presentation Note:  </a:t>
            </a:r>
            <a:r>
              <a:rPr lang="en-US" b="0" i="1" dirty="0" smtClean="0"/>
              <a:t>Let the</a:t>
            </a:r>
            <a:r>
              <a:rPr lang="en-US" b="0" i="1" baseline="0" dirty="0" smtClean="0"/>
              <a:t> embedded video play to the end – then advance to the next slide.</a:t>
            </a:r>
          </a:p>
          <a:p>
            <a:endParaRPr lang="en-US" b="0" i="1" baseline="0" dirty="0" smtClean="0"/>
          </a:p>
          <a:p>
            <a:r>
              <a:rPr lang="en-US" b="1" i="0" baseline="0" dirty="0" smtClean="0"/>
              <a:t>(Next Slide)</a:t>
            </a:r>
          </a:p>
          <a:p>
            <a:endParaRPr lang="en-US" b="1" i="0" baseline="0" dirty="0" smtClean="0"/>
          </a:p>
          <a:p>
            <a:r>
              <a:rPr lang="en-US" b="1" i="0" baseline="0" dirty="0" smtClean="0"/>
              <a:t>Background:  </a:t>
            </a:r>
            <a:r>
              <a:rPr lang="en-US" b="0" i="0" baseline="0" dirty="0" smtClean="0"/>
              <a:t>Video courtesy of Rich Stowell</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1859972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that intro I’m sure at least some of us are interested in getting some Stall/Spin Upset training but where does one go to find it?  A good place to start is with the International Aerobatic Club, The National Association of Flight Instructors, and the Society for Aviation Flight Educators.  Thankfully their URLs are shorter than their organizational names.  Each of these organizations can provide you with a list of local aerobatic flight instructors.  Even if you don’t want to do any maneuvers except stalls and spins – aerobatic Flight Instructors are the way to go.  They will have hundreds of hours teaching spins and they’ll know where to rent aerobatic airplanes in your local area.  That’s import if you won’t be providing your own airplane for the training.  Come to think of it, now would be a good time to start a list of essentials for Stall/Spin/Upset training. </a:t>
            </a:r>
          </a:p>
          <a:p>
            <a:endParaRPr lang="en-US" baseline="0" dirty="0" smtClean="0"/>
          </a:p>
          <a:p>
            <a:r>
              <a:rPr lang="en-US" b="1" baseline="0" dirty="0" smtClean="0"/>
              <a:t>Presentation note:  </a:t>
            </a:r>
            <a:r>
              <a:rPr lang="en-US" b="0" i="1" baseline="0" dirty="0" smtClean="0"/>
              <a:t>The URLs on screen are hyper linked to the organization’s home pages.  The links may not work with MS Internet Explorer but should work with the MS Edge or Google Chrome browsers.</a:t>
            </a:r>
          </a:p>
          <a:p>
            <a:endParaRPr lang="en-US" b="0" i="1" baseline="0" dirty="0" smtClean="0"/>
          </a:p>
          <a:p>
            <a:r>
              <a:rPr lang="en-US" b="1" i="0"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295135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baseline="0" dirty="0" smtClean="0"/>
              <a:t>Here’s a list of Stall/Spin/Upset Training essentials.  Be sure to discuss these items during your interviews of potential Flight Instructors.</a:t>
            </a:r>
          </a:p>
          <a:p>
            <a:pPr marL="171450" indent="-171450">
              <a:buFont typeface="Arial" panose="020B0604020202020204" pitchFamily="34" charset="0"/>
              <a:buChar char="•"/>
            </a:pPr>
            <a:r>
              <a:rPr lang="en-US" b="0" i="0" baseline="0" dirty="0" smtClean="0"/>
              <a:t>Obviously you’ll need a qualified and current CFI who is experienced in teaching aerobatics. </a:t>
            </a:r>
          </a:p>
          <a:p>
            <a:pPr marL="171450" indent="-171450">
              <a:buFont typeface="Arial" panose="020B0604020202020204" pitchFamily="34" charset="0"/>
              <a:buChar char="•"/>
            </a:pPr>
            <a:r>
              <a:rPr lang="en-US" b="0" i="0" baseline="0" dirty="0" smtClean="0"/>
              <a:t>Most of us don’t fly aerobatic airplanes so ask your CFI candidates for rental recommendations.  They will know what sort of equipment is locally available.</a:t>
            </a:r>
          </a:p>
          <a:p>
            <a:pPr marL="171450" indent="-171450">
              <a:buFont typeface="Arial" panose="020B0604020202020204" pitchFamily="34" charset="0"/>
              <a:buChar char="•"/>
            </a:pPr>
            <a:r>
              <a:rPr lang="en-US" b="0" i="0" baseline="0" dirty="0" smtClean="0"/>
              <a:t>Although they’re not required if you’re only doing spin training, parachutes are required equipment for all other aerobatic flight and they just make sense for spin training too.  If you’re renting an aerobatic airplane it may come with approved and current parachutes.  Once again your CFI will know what’s available.</a:t>
            </a:r>
          </a:p>
          <a:p>
            <a:pPr marL="171450" indent="-171450">
              <a:buFont typeface="Arial" panose="020B0604020202020204" pitchFamily="34" charset="0"/>
              <a:buChar char="•"/>
            </a:pPr>
            <a:r>
              <a:rPr lang="en-US" b="0" i="0" baseline="0" dirty="0" smtClean="0"/>
              <a:t>Finally you’ll need an approved aerobatic practice area.  That way you know you’re in airspace that’s approved for aerobatics and pilots familiar with the area will know to avoid it or transition with caution.  Unfortunately most aerobatic practice areas are not charted but that may change in the future.  For now – local knowledge is essential.  </a:t>
            </a:r>
          </a:p>
          <a:p>
            <a:pPr marL="0" indent="0">
              <a:buFont typeface="Arial" panose="020B0604020202020204" pitchFamily="34" charset="0"/>
              <a:buNone/>
            </a:pPr>
            <a:endParaRPr lang="en-US" b="0" i="0" baseline="0" dirty="0" smtClean="0"/>
          </a:p>
          <a:p>
            <a:pPr marL="0" indent="0">
              <a:buFont typeface="Arial" panose="020B0604020202020204" pitchFamily="34" charset="0"/>
              <a:buNone/>
            </a:pPr>
            <a:r>
              <a:rPr lang="en-US" b="0" i="0" baseline="0" dirty="0" smtClean="0"/>
              <a:t>So now that we have an instructor, an airplane, parachutes, and a place to fly; what are we going to do in the practice area?  Well – in the beginning it’s back to basics.</a:t>
            </a:r>
          </a:p>
          <a:p>
            <a:pPr marL="0" indent="0">
              <a:buFont typeface="Arial" panose="020B0604020202020204" pitchFamily="34" charset="0"/>
              <a:buNone/>
            </a:pPr>
            <a:endParaRPr lang="en-US" b="0" i="0" baseline="0" dirty="0" smtClean="0"/>
          </a:p>
          <a:p>
            <a:endParaRPr lang="en-US" b="1" i="0" baseline="0" dirty="0" smtClean="0"/>
          </a:p>
          <a:p>
            <a:r>
              <a:rPr lang="en-US" b="1" i="0" baseline="0" dirty="0" smtClean="0"/>
              <a:t>(Next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3230085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descr="To Clean a Room, Use The Spiral | MaidPro"/>
          <p:cNvPicPr>
            <a:picLocks noChangeAspect="1"/>
          </p:cNvPicPr>
          <p:nvPr userDrawn="1"/>
        </p:nvPicPr>
        <p:blipFill rotWithShape="1">
          <a:blip r:embed="rId2">
            <a:extLst>
              <a:ext uri="{28A0092B-C50C-407E-A947-70E740481C1C}">
                <a14:useLocalDpi xmlns:a14="http://schemas.microsoft.com/office/drawing/2010/main" val="0"/>
              </a:ext>
            </a:extLst>
          </a:blip>
          <a:srcRect l="5882" t="-777" r="190" b="777"/>
          <a:stretch/>
        </p:blipFill>
        <p:spPr>
          <a:xfrm>
            <a:off x="7586975" y="-50800"/>
            <a:ext cx="4605025" cy="6908800"/>
          </a:xfrm>
          <a:prstGeom prst="rect">
            <a:avLst/>
          </a:prstGeom>
        </p:spPr>
      </p:pic>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03302" y="4384151"/>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942955" y="88868"/>
            <a:ext cx="1030817" cy="10112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2" y="7286"/>
            <a:ext cx="7586978" cy="34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42750" y="6512171"/>
            <a:ext cx="7629724"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430439" y="260447"/>
            <a:ext cx="2745536"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5000"/>
              </a:lnSpc>
              <a:spcBef>
                <a:spcPct val="0"/>
              </a:spcBef>
              <a:buFontTx/>
              <a:buNone/>
            </a:pPr>
            <a:r>
              <a:rPr lang="en-US" sz="1800" b="1" dirty="0">
                <a:solidFill>
                  <a:schemeClr val="bg1"/>
                </a:solidFill>
              </a:rPr>
              <a:t>Federal </a:t>
            </a:r>
            <a:r>
              <a:rPr lang="en-US" sz="1800" b="1" dirty="0" smtClean="0">
                <a:solidFill>
                  <a:schemeClr val="bg1"/>
                </a:solidFill>
              </a:rPr>
              <a:t>Aviation</a:t>
            </a:r>
          </a:p>
          <a:p>
            <a:pPr>
              <a:lnSpc>
                <a:spcPct val="85000"/>
              </a:lnSpc>
              <a:spcBef>
                <a:spcPct val="0"/>
              </a:spcBef>
              <a:buFontTx/>
              <a:buNone/>
            </a:pPr>
            <a:r>
              <a:rPr lang="en-US" sz="1800" b="1" dirty="0" smtClean="0">
                <a:solidFill>
                  <a:schemeClr val="bg1"/>
                </a:solidFill>
              </a:rPr>
              <a:t>Administration</a:t>
            </a:r>
            <a:endParaRPr lang="en-US" sz="1800" b="1" dirty="0">
              <a:solidFill>
                <a:schemeClr val="bg1"/>
              </a:solidFill>
            </a:endParaRPr>
          </a:p>
        </p:txBody>
      </p:sp>
      <p:sp>
        <p:nvSpPr>
          <p:cNvPr id="12" name="Rectangle 1026"/>
          <p:cNvSpPr txBox="1">
            <a:spLocks noChangeArrowheads="1"/>
          </p:cNvSpPr>
          <p:nvPr userDrawn="1"/>
        </p:nvSpPr>
        <p:spPr bwMode="auto">
          <a:xfrm>
            <a:off x="303302" y="5588587"/>
            <a:ext cx="6505483" cy="78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a:t>
            </a:r>
          </a:p>
          <a:p>
            <a:pPr>
              <a:buNone/>
            </a:pPr>
            <a:r>
              <a:rPr lang="en-US" sz="1800" i="0" baseline="0" dirty="0" smtClean="0"/>
              <a:t>The National FAA Safety Team (FAASTeam)</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7331987" y="6092825"/>
            <a:ext cx="2222500" cy="730251"/>
            <a:chOff x="3621" y="3835"/>
            <a:chExt cx="1050" cy="460"/>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621" y="3835"/>
              <a:ext cx="370" cy="460"/>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userDrawn="1"/>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mywingsinitiative.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afepilots.org/" TargetMode="External"/><Relationship Id="rId5" Type="http://schemas.openxmlformats.org/officeDocument/2006/relationships/hyperlink" Target="http://nafinet.org/" TargetMode="External"/><Relationship Id="rId4" Type="http://schemas.openxmlformats.org/officeDocument/2006/relationships/hyperlink" Target="http://iac.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5" name="Text Box 17"/>
          <p:cNvSpPr txBox="1">
            <a:spLocks noChangeArrowheads="1"/>
          </p:cNvSpPr>
          <p:nvPr/>
        </p:nvSpPr>
        <p:spPr bwMode="auto">
          <a:xfrm>
            <a:off x="2254815" y="439175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2252410" y="472830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2252409" y="5064850"/>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29016"/>
            <a:ext cx="9979785" cy="1067092"/>
          </a:xfrm>
        </p:spPr>
        <p:txBody>
          <a:bodyPr/>
          <a:lstStyle/>
          <a:p>
            <a:r>
              <a:rPr lang="en-US" dirty="0" smtClean="0"/>
              <a:t>Topic of the Month - February </a:t>
            </a:r>
          </a:p>
          <a:p>
            <a:r>
              <a:rPr lang="en-US" dirty="0" smtClean="0"/>
              <a:t>Expanding Your Horizons </a:t>
            </a:r>
            <a:br>
              <a:rPr lang="en-US" dirty="0" smtClean="0"/>
            </a:br>
            <a:r>
              <a:rPr lang="en-US" dirty="0" smtClean="0"/>
              <a:t>Stall, Spin and Aircraft Upset </a:t>
            </a:r>
            <a:br>
              <a:rPr lang="en-US" dirty="0" smtClean="0"/>
            </a:br>
            <a:r>
              <a:rPr lang="en-US" dirty="0" smtClean="0"/>
              <a:t>Training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Stalls</a:t>
            </a:r>
          </a:p>
        </p:txBody>
      </p:sp>
      <p:sp>
        <p:nvSpPr>
          <p:cNvPr id="4" name="Rectangle 2"/>
          <p:cNvSpPr txBox="1">
            <a:spLocks noChangeArrowheads="1"/>
          </p:cNvSpPr>
          <p:nvPr/>
        </p:nvSpPr>
        <p:spPr bwMode="auto">
          <a:xfrm>
            <a:off x="2331928" y="1208087"/>
            <a:ext cx="7162800" cy="382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514350" indent="-514350">
              <a:lnSpc>
                <a:spcPct val="90000"/>
              </a:lnSpc>
              <a:spcBef>
                <a:spcPct val="70000"/>
              </a:spcBef>
              <a:buFontTx/>
              <a:buAutoNum type="alphaUcPeriod"/>
              <a:tabLst>
                <a:tab pos="631825" algn="l"/>
              </a:tabLst>
              <a:defRPr/>
            </a:pPr>
            <a:r>
              <a:rPr lang="en-US" kern="0" dirty="0" smtClean="0">
                <a:ea typeface="ＭＳ Ｐゴシック" charset="-128"/>
              </a:rPr>
              <a:t>Can occur in any phase of flight</a:t>
            </a:r>
          </a:p>
          <a:p>
            <a:pPr marL="514350" indent="-514350">
              <a:lnSpc>
                <a:spcPct val="90000"/>
              </a:lnSpc>
              <a:spcBef>
                <a:spcPct val="70000"/>
              </a:spcBef>
              <a:buFontTx/>
              <a:buAutoNum type="alphaUcPeriod"/>
              <a:tabLst>
                <a:tab pos="631825" algn="l"/>
              </a:tabLst>
              <a:defRPr/>
            </a:pPr>
            <a:r>
              <a:rPr lang="en-US" kern="0" dirty="0" smtClean="0">
                <a:ea typeface="ＭＳ Ｐゴシック" charset="-128"/>
              </a:rPr>
              <a:t>Are a factor in many fatal accidents</a:t>
            </a:r>
          </a:p>
          <a:p>
            <a:pPr marL="514350" indent="-514350">
              <a:lnSpc>
                <a:spcPct val="90000"/>
              </a:lnSpc>
              <a:spcBef>
                <a:spcPct val="70000"/>
              </a:spcBef>
              <a:buFontTx/>
              <a:buAutoNum type="alphaUcPeriod"/>
              <a:tabLst>
                <a:tab pos="631825" algn="l"/>
              </a:tabLst>
              <a:defRPr/>
            </a:pPr>
            <a:r>
              <a:rPr lang="en-US" kern="0" dirty="0" smtClean="0">
                <a:ea typeface="ＭＳ Ｐゴシック" charset="-128"/>
              </a:rPr>
              <a:t>Usually involve low time pilots</a:t>
            </a:r>
          </a:p>
          <a:p>
            <a:pPr marL="514350" indent="-514350">
              <a:lnSpc>
                <a:spcPct val="90000"/>
              </a:lnSpc>
              <a:spcBef>
                <a:spcPct val="70000"/>
              </a:spcBef>
              <a:buFontTx/>
              <a:buAutoNum type="alphaUcPeriod"/>
              <a:tabLst>
                <a:tab pos="631825" algn="l"/>
              </a:tabLst>
              <a:defRPr/>
            </a:pPr>
            <a:r>
              <a:rPr lang="en-US" kern="0" dirty="0" smtClean="0">
                <a:ea typeface="ＭＳ Ｐゴシック" charset="-128"/>
              </a:rPr>
              <a:t>Can occur at any airspeed </a:t>
            </a:r>
          </a:p>
          <a:p>
            <a:pPr marL="514350" indent="-514350">
              <a:lnSpc>
                <a:spcPct val="90000"/>
              </a:lnSpc>
              <a:spcBef>
                <a:spcPct val="70000"/>
              </a:spcBef>
              <a:buFontTx/>
              <a:buAutoNum type="alphaUcPeriod"/>
              <a:tabLst>
                <a:tab pos="631825" algn="l"/>
              </a:tabLst>
              <a:defRPr/>
            </a:pPr>
            <a:r>
              <a:rPr lang="en-US" kern="0" dirty="0" smtClean="0">
                <a:ea typeface="ＭＳ Ｐゴシック" charset="-128"/>
              </a:rPr>
              <a:t>All of the above.</a:t>
            </a:r>
          </a:p>
          <a:p>
            <a:pPr marL="514350" indent="-514350">
              <a:lnSpc>
                <a:spcPct val="90000"/>
              </a:lnSpc>
              <a:spcBef>
                <a:spcPct val="70000"/>
              </a:spcBef>
              <a:buFontTx/>
              <a:buAutoNum type="alphaUcPeriod"/>
              <a:tabLst>
                <a:tab pos="631825" algn="l"/>
              </a:tabLst>
              <a:defRPr/>
            </a:pPr>
            <a:endParaRPr lang="en-US" kern="0" dirty="0" smtClean="0">
              <a:ea typeface="ＭＳ Ｐゴシック" charset="-128"/>
            </a:endParaRPr>
          </a:p>
          <a:p>
            <a:pPr marL="0" indent="0">
              <a:lnSpc>
                <a:spcPct val="90000"/>
              </a:lnSpc>
              <a:spcBef>
                <a:spcPct val="70000"/>
              </a:spcBef>
              <a:buFontTx/>
              <a:buNone/>
              <a:tabLst>
                <a:tab pos="631825" algn="l"/>
              </a:tabLst>
              <a:defRPr/>
            </a:pPr>
            <a:r>
              <a:rPr lang="en-US" kern="0" dirty="0" smtClean="0">
                <a:ea typeface="ＭＳ Ｐゴシック" charset="-128"/>
              </a:rPr>
              <a:t>	</a:t>
            </a:r>
          </a:p>
        </p:txBody>
      </p:sp>
      <p:sp>
        <p:nvSpPr>
          <p:cNvPr id="5" name="AutoShape 4"/>
          <p:cNvSpPr>
            <a:spLocks noChangeArrowheads="1"/>
          </p:cNvSpPr>
          <p:nvPr/>
        </p:nvSpPr>
        <p:spPr bwMode="auto">
          <a:xfrm>
            <a:off x="670817" y="3767725"/>
            <a:ext cx="973137" cy="654050"/>
          </a:xfrm>
          <a:prstGeom prst="rightArrow">
            <a:avLst>
              <a:gd name="adj1" fmla="val 50000"/>
              <a:gd name="adj2" fmla="val 37197"/>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Tree>
    <p:extLst>
      <p:ext uri="{BB962C8B-B14F-4D97-AF65-F5344CB8AC3E}">
        <p14:creationId xmlns:p14="http://schemas.microsoft.com/office/powerpoint/2010/main" val="10209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Stall review</a:t>
            </a:r>
            <a:endParaRPr lang="en-US" dirty="0"/>
          </a:p>
        </p:txBody>
      </p:sp>
      <p:sp>
        <p:nvSpPr>
          <p:cNvPr id="4" name="Content Placeholder 2"/>
          <p:cNvSpPr>
            <a:spLocks noGrp="1"/>
          </p:cNvSpPr>
          <p:nvPr>
            <p:ph idx="1"/>
          </p:nvPr>
        </p:nvSpPr>
        <p:spPr>
          <a:xfrm>
            <a:off x="481013" y="1246188"/>
            <a:ext cx="4541924" cy="4391025"/>
          </a:xfrm>
        </p:spPr>
        <p:txBody>
          <a:bodyPr/>
          <a:lstStyle/>
          <a:p>
            <a:pPr>
              <a:defRPr/>
            </a:pPr>
            <a:r>
              <a:rPr lang="en-US" dirty="0" smtClean="0"/>
              <a:t>In the traffic pattern</a:t>
            </a:r>
          </a:p>
          <a:p>
            <a:pPr lvl="1">
              <a:defRPr/>
            </a:pPr>
            <a:r>
              <a:rPr lang="en-US" dirty="0" smtClean="0"/>
              <a:t>Takeoff 	28 %</a:t>
            </a:r>
          </a:p>
          <a:p>
            <a:pPr lvl="1">
              <a:defRPr/>
            </a:pPr>
            <a:r>
              <a:rPr lang="en-US" dirty="0" smtClean="0"/>
              <a:t>Approach	18 %</a:t>
            </a:r>
          </a:p>
          <a:p>
            <a:pPr lvl="1">
              <a:defRPr/>
            </a:pPr>
            <a:r>
              <a:rPr lang="en-US" dirty="0" smtClean="0"/>
              <a:t>Go Around	  6 %</a:t>
            </a:r>
          </a:p>
          <a:p>
            <a:pPr lvl="2">
              <a:defRPr/>
            </a:pPr>
            <a:r>
              <a:rPr lang="en-US" dirty="0" smtClean="0"/>
              <a:t>Crosswind </a:t>
            </a:r>
          </a:p>
          <a:p>
            <a:pPr>
              <a:defRPr/>
            </a:pPr>
            <a:r>
              <a:rPr lang="en-US" dirty="0" smtClean="0"/>
              <a:t>Maneuvering	 </a:t>
            </a:r>
            <a:r>
              <a:rPr lang="en-US" sz="2400" b="0" dirty="0" smtClean="0"/>
              <a:t>41%</a:t>
            </a:r>
          </a:p>
          <a:p>
            <a:pPr>
              <a:defRPr/>
            </a:pPr>
            <a:r>
              <a:rPr lang="en-US" sz="2400" dirty="0" smtClean="0"/>
              <a:t>1 Fatal Accident/3 days</a:t>
            </a:r>
          </a:p>
          <a:p>
            <a:pPr marL="0" indent="0">
              <a:buFontTx/>
              <a:buNone/>
              <a:defRPr/>
            </a:pPr>
            <a:endParaRPr lang="en-US" sz="2400" dirty="0" smtClean="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959" t="3707" r="5073" b="3620"/>
          <a:stretch/>
        </p:blipFill>
        <p:spPr bwMode="auto">
          <a:xfrm>
            <a:off x="7247068" y="2004164"/>
            <a:ext cx="4373669" cy="328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83362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Maneuvering during slow </a:t>
            </a:r>
            <a:r>
              <a:rPr lang="en-US" dirty="0"/>
              <a:t>f</a:t>
            </a:r>
            <a:r>
              <a:rPr lang="en-US" dirty="0" smtClean="0"/>
              <a:t>light</a:t>
            </a:r>
            <a:endParaRPr lang="en-US" dirty="0"/>
          </a:p>
        </p:txBody>
      </p:sp>
      <p:sp>
        <p:nvSpPr>
          <p:cNvPr id="3" name="Content Placeholder 2"/>
          <p:cNvSpPr>
            <a:spLocks noGrp="1"/>
          </p:cNvSpPr>
          <p:nvPr>
            <p:ph idx="1"/>
          </p:nvPr>
        </p:nvSpPr>
        <p:spPr>
          <a:xfrm>
            <a:off x="571500" y="1221257"/>
            <a:ext cx="10733617" cy="3099732"/>
          </a:xfrm>
        </p:spPr>
        <p:txBody>
          <a:bodyPr/>
          <a:lstStyle/>
          <a:p>
            <a:r>
              <a:rPr lang="en-US" dirty="0" smtClean="0"/>
              <a:t>Configure for flight just above stall warning</a:t>
            </a:r>
          </a:p>
          <a:p>
            <a:r>
              <a:rPr lang="en-US" dirty="0" smtClean="0"/>
              <a:t>Straight-and-Level, turns, climbs, &amp; descents*</a:t>
            </a:r>
          </a:p>
          <a:p>
            <a:pPr lvl="1"/>
            <a:r>
              <a:rPr lang="en-US" dirty="0" smtClean="0"/>
              <a:t>Altitude ± 100 Feet </a:t>
            </a:r>
          </a:p>
          <a:p>
            <a:pPr lvl="1"/>
            <a:r>
              <a:rPr lang="en-US" dirty="0" smtClean="0"/>
              <a:t>Heading, ± 10º </a:t>
            </a:r>
          </a:p>
          <a:p>
            <a:pPr lvl="1"/>
            <a:r>
              <a:rPr lang="en-US" dirty="0" smtClean="0"/>
              <a:t>Airspeed </a:t>
            </a:r>
            <a:r>
              <a:rPr lang="en-US" dirty="0"/>
              <a:t>± </a:t>
            </a:r>
            <a:r>
              <a:rPr lang="en-US" dirty="0" smtClean="0"/>
              <a:t>10 Knots</a:t>
            </a:r>
          </a:p>
          <a:p>
            <a:pPr lvl="1"/>
            <a:r>
              <a:rPr lang="en-US" dirty="0" smtClean="0"/>
              <a:t>Bank Angle </a:t>
            </a:r>
            <a:r>
              <a:rPr lang="en-US" dirty="0"/>
              <a:t>± 10º </a:t>
            </a:r>
          </a:p>
          <a:p>
            <a:pPr marL="457200" lvl="1" indent="0">
              <a:buNone/>
            </a:pPr>
            <a:endParaRPr lang="en-US" dirty="0"/>
          </a:p>
        </p:txBody>
      </p:sp>
      <p:sp>
        <p:nvSpPr>
          <p:cNvPr id="4" name="TextBox 3"/>
          <p:cNvSpPr txBox="1"/>
          <p:nvPr/>
        </p:nvSpPr>
        <p:spPr bwMode="auto">
          <a:xfrm>
            <a:off x="7188573" y="5360893"/>
            <a:ext cx="46795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600" b="1" dirty="0" smtClean="0"/>
              <a:t>* Private Pilot Airman Certification Standards</a:t>
            </a:r>
            <a:endParaRPr lang="en-US" sz="1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153" y="2463332"/>
            <a:ext cx="3657600" cy="2505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4517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Stall Recovery</a:t>
            </a:r>
            <a:endParaRPr lang="en-US" dirty="0"/>
          </a:p>
        </p:txBody>
      </p:sp>
      <p:sp>
        <p:nvSpPr>
          <p:cNvPr id="3" name="Content Placeholder 2"/>
          <p:cNvSpPr>
            <a:spLocks noGrp="1"/>
          </p:cNvSpPr>
          <p:nvPr>
            <p:ph idx="1"/>
          </p:nvPr>
        </p:nvSpPr>
        <p:spPr>
          <a:xfrm>
            <a:off x="571500" y="1131607"/>
            <a:ext cx="11064688" cy="4391025"/>
          </a:xfrm>
        </p:spPr>
        <p:txBody>
          <a:bodyPr/>
          <a:lstStyle/>
          <a:p>
            <a:r>
              <a:rPr lang="en-US" dirty="0" smtClean="0"/>
              <a:t>Autopilot </a:t>
            </a:r>
            <a:r>
              <a:rPr lang="en-US" dirty="0" smtClean="0">
                <a:solidFill>
                  <a:srgbClr val="FF0000"/>
                </a:solidFill>
              </a:rPr>
              <a:t>*</a:t>
            </a:r>
            <a:r>
              <a:rPr lang="en-US" dirty="0" smtClean="0"/>
              <a:t> ……….……..... Disconnect</a:t>
            </a:r>
          </a:p>
          <a:p>
            <a:r>
              <a:rPr lang="en-US" dirty="0" smtClean="0"/>
              <a:t>Pitch ……………............… Nose down until no stall indication</a:t>
            </a:r>
          </a:p>
          <a:p>
            <a:r>
              <a:rPr lang="en-US" dirty="0" smtClean="0"/>
              <a:t>Trim …………………..….... As required</a:t>
            </a:r>
          </a:p>
          <a:p>
            <a:r>
              <a:rPr lang="en-US" dirty="0" smtClean="0"/>
              <a:t>Bank ………………….…… Wings level</a:t>
            </a:r>
          </a:p>
          <a:p>
            <a:r>
              <a:rPr lang="en-US" dirty="0" smtClean="0"/>
              <a:t>Power ………………..……. As required</a:t>
            </a:r>
          </a:p>
          <a:p>
            <a:r>
              <a:rPr lang="en-US" dirty="0" smtClean="0"/>
              <a:t>Speed brakes/spoilers </a:t>
            </a:r>
            <a:r>
              <a:rPr lang="en-US" dirty="0" smtClean="0">
                <a:solidFill>
                  <a:srgbClr val="FF0000"/>
                </a:solidFill>
              </a:rPr>
              <a:t>*</a:t>
            </a:r>
            <a:r>
              <a:rPr lang="en-US" dirty="0" smtClean="0"/>
              <a:t> </a:t>
            </a:r>
            <a:r>
              <a:rPr lang="en-US" dirty="0"/>
              <a:t>.</a:t>
            </a:r>
            <a:r>
              <a:rPr lang="en-US" dirty="0" smtClean="0"/>
              <a:t>..Retract</a:t>
            </a:r>
          </a:p>
        </p:txBody>
      </p:sp>
      <p:sp>
        <p:nvSpPr>
          <p:cNvPr id="4" name="TextBox 3"/>
          <p:cNvSpPr txBox="1"/>
          <p:nvPr/>
        </p:nvSpPr>
        <p:spPr bwMode="auto">
          <a:xfrm>
            <a:off x="735106" y="4948518"/>
            <a:ext cx="38189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smtClean="0">
                <a:solidFill>
                  <a:srgbClr val="FF0000"/>
                </a:solidFill>
              </a:rPr>
              <a:t>*</a:t>
            </a:r>
            <a:r>
              <a:rPr lang="en-US" sz="2800" b="1" dirty="0" smtClean="0"/>
              <a:t> If equipped</a:t>
            </a:r>
            <a:endParaRPr lang="en-US" sz="2800" b="1" dirty="0"/>
          </a:p>
        </p:txBody>
      </p:sp>
      <p:pic>
        <p:nvPicPr>
          <p:cNvPr id="5"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1521" t="9602" r="1878" b="7810"/>
          <a:stretch/>
        </p:blipFill>
        <p:spPr bwMode="auto">
          <a:xfrm>
            <a:off x="7872772" y="3055110"/>
            <a:ext cx="3927022" cy="24166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9827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Unusual attitude recovery</a:t>
            </a:r>
            <a:endParaRPr lang="en-US" dirty="0"/>
          </a:p>
        </p:txBody>
      </p:sp>
      <p:sp>
        <p:nvSpPr>
          <p:cNvPr id="3" name="Content Placeholder 2"/>
          <p:cNvSpPr>
            <a:spLocks noGrp="1"/>
          </p:cNvSpPr>
          <p:nvPr>
            <p:ph idx="1"/>
          </p:nvPr>
        </p:nvSpPr>
        <p:spPr>
          <a:xfrm>
            <a:off x="571500" y="954088"/>
            <a:ext cx="10733617" cy="4391025"/>
          </a:xfrm>
        </p:spPr>
        <p:txBody>
          <a:bodyPr/>
          <a:lstStyle/>
          <a:p>
            <a:r>
              <a:rPr lang="en-US" dirty="0" smtClean="0"/>
              <a:t>Observe Pitch Attitude</a:t>
            </a:r>
          </a:p>
          <a:p>
            <a:r>
              <a:rPr lang="en-US" dirty="0" smtClean="0"/>
              <a:t>Nose High – airspeed decreasing, vertical speed decreasing </a:t>
            </a:r>
          </a:p>
          <a:p>
            <a:pPr lvl="2"/>
            <a:r>
              <a:rPr lang="en-US" sz="2400" b="1" dirty="0" smtClean="0"/>
              <a:t>Simultaneously – Full power, Level wings, Nose to horizon</a:t>
            </a:r>
          </a:p>
          <a:p>
            <a:r>
              <a:rPr lang="en-US" dirty="0" smtClean="0"/>
              <a:t>Nose Low – airspeed increasing, vertical speed increasing</a:t>
            </a:r>
          </a:p>
          <a:p>
            <a:pPr lvl="2"/>
            <a:r>
              <a:rPr lang="en-US" sz="2400" b="1" dirty="0" smtClean="0"/>
              <a:t>Idle power</a:t>
            </a:r>
          </a:p>
          <a:p>
            <a:pPr lvl="2"/>
            <a:r>
              <a:rPr lang="en-US" sz="2400" b="1" dirty="0" smtClean="0"/>
              <a:t>Level wings</a:t>
            </a:r>
          </a:p>
          <a:p>
            <a:pPr lvl="2"/>
            <a:r>
              <a:rPr lang="en-US" sz="2400" b="1" dirty="0" smtClean="0"/>
              <a:t>Nose to horizon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8594" y="3149600"/>
            <a:ext cx="3368040" cy="2522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427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70" y="274188"/>
            <a:ext cx="11296651" cy="609600"/>
          </a:xfrm>
        </p:spPr>
        <p:txBody>
          <a:bodyPr/>
          <a:lstStyle/>
          <a:p>
            <a:r>
              <a:rPr lang="en-US" dirty="0" smtClean="0"/>
              <a:t>Basic Spin Recovery</a:t>
            </a:r>
            <a:endParaRPr lang="en-US" dirty="0"/>
          </a:p>
        </p:txBody>
      </p:sp>
      <p:sp>
        <p:nvSpPr>
          <p:cNvPr id="9" name="Content Placeholder 2"/>
          <p:cNvSpPr>
            <a:spLocks noGrp="1"/>
          </p:cNvSpPr>
          <p:nvPr>
            <p:ph idx="1"/>
          </p:nvPr>
        </p:nvSpPr>
        <p:spPr>
          <a:xfrm>
            <a:off x="571500" y="1144871"/>
            <a:ext cx="10733617" cy="4391025"/>
          </a:xfrm>
        </p:spPr>
        <p:txBody>
          <a:bodyPr/>
          <a:lstStyle/>
          <a:p>
            <a:r>
              <a:rPr lang="en-US" dirty="0" smtClean="0"/>
              <a:t>Power  …………………… Idle</a:t>
            </a:r>
          </a:p>
          <a:p>
            <a:r>
              <a:rPr lang="en-US" dirty="0" smtClean="0"/>
              <a:t>Ailerons .…………….......  Neutral</a:t>
            </a:r>
          </a:p>
          <a:p>
            <a:r>
              <a:rPr lang="en-US" dirty="0" smtClean="0"/>
              <a:t>Rudder .…………...……..  Opposite rotation</a:t>
            </a:r>
          </a:p>
          <a:p>
            <a:pPr lvl="1"/>
            <a:r>
              <a:rPr lang="en-US" dirty="0" smtClean="0"/>
              <a:t>Hold until rotation stops – then neutral </a:t>
            </a:r>
          </a:p>
          <a:p>
            <a:r>
              <a:rPr lang="en-US" dirty="0" smtClean="0"/>
              <a:t>Elevator .………...……….  Forward</a:t>
            </a:r>
          </a:p>
          <a:p>
            <a:pPr lvl="1"/>
            <a:r>
              <a:rPr lang="en-US" dirty="0" smtClean="0"/>
              <a:t>Hold until rotation stops – then neutral</a:t>
            </a:r>
          </a:p>
          <a:p>
            <a:pPr lvl="1"/>
            <a:r>
              <a:rPr lang="en-US" dirty="0" smtClean="0"/>
              <a:t>Back pressure to return to level flight</a:t>
            </a:r>
            <a:endParaRPr lang="en-US" dirty="0"/>
          </a:p>
        </p:txBody>
      </p:sp>
      <p:pic>
        <p:nvPicPr>
          <p:cNvPr id="3" name="Picture 2" descr="Spin Recovery in a Marchetti SF260C - YouTube"/>
          <p:cNvPicPr>
            <a:picLocks noChangeAspect="1"/>
          </p:cNvPicPr>
          <p:nvPr/>
        </p:nvPicPr>
        <p:blipFill rotWithShape="1">
          <a:blip r:embed="rId3">
            <a:extLst>
              <a:ext uri="{28A0092B-C50C-407E-A947-70E740481C1C}">
                <a14:useLocalDpi xmlns:a14="http://schemas.microsoft.com/office/drawing/2010/main" val="0"/>
              </a:ext>
            </a:extLst>
          </a:blip>
          <a:srcRect l="14100" t="13038" r="12919" b="4474"/>
          <a:stretch/>
        </p:blipFill>
        <p:spPr>
          <a:xfrm>
            <a:off x="7703507" y="2931091"/>
            <a:ext cx="3920647" cy="2492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4290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training scenarios</a:t>
            </a:r>
            <a:endParaRPr lang="en-US" dirty="0"/>
          </a:p>
        </p:txBody>
      </p:sp>
      <p:sp>
        <p:nvSpPr>
          <p:cNvPr id="6" name="Content Placeholder 2"/>
          <p:cNvSpPr txBox="1">
            <a:spLocks/>
          </p:cNvSpPr>
          <p:nvPr/>
        </p:nvSpPr>
        <p:spPr bwMode="auto">
          <a:xfrm>
            <a:off x="571500" y="1237206"/>
            <a:ext cx="5267324" cy="43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Realistic</a:t>
            </a:r>
          </a:p>
          <a:p>
            <a:r>
              <a:rPr lang="en-US" kern="0" dirty="0" smtClean="0"/>
              <a:t>Relevant</a:t>
            </a:r>
          </a:p>
          <a:p>
            <a:r>
              <a:rPr lang="en-US" kern="0" dirty="0" smtClean="0"/>
              <a:t>Unexpected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493" t="6731" r="10185" b="14420"/>
          <a:stretch/>
        </p:blipFill>
        <p:spPr>
          <a:xfrm>
            <a:off x="7386917" y="2133600"/>
            <a:ext cx="4481234" cy="3295616"/>
          </a:xfrm>
          <a:prstGeom prst="rect">
            <a:avLst/>
          </a:prstGeom>
          <a:ln>
            <a:noFill/>
          </a:ln>
          <a:effectLst>
            <a:outerShdw blurRad="292100" dist="139700" dir="2700000" algn="tl" rotWithShape="0">
              <a:srgbClr val="333333">
                <a:alpha val="65000"/>
              </a:srgbClr>
            </a:outerShdw>
          </a:effec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722" y="3141817"/>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898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you earned your </a:t>
            </a:r>
            <a:r>
              <a:rPr lang="en-US" i="1" dirty="0" smtClean="0"/>
              <a:t>WINGS</a:t>
            </a:r>
            <a:r>
              <a:rPr lang="en-US" dirty="0" smtClean="0"/>
              <a:t>?</a:t>
            </a:r>
            <a:endParaRPr lang="en-US" dirty="0"/>
          </a:p>
        </p:txBody>
      </p:sp>
      <p:sp>
        <p:nvSpPr>
          <p:cNvPr id="3" name="Content Placeholder 2"/>
          <p:cNvSpPr>
            <a:spLocks noGrp="1"/>
          </p:cNvSpPr>
          <p:nvPr>
            <p:ph idx="1"/>
          </p:nvPr>
        </p:nvSpPr>
        <p:spPr>
          <a:xfrm>
            <a:off x="674602" y="1186578"/>
            <a:ext cx="10733617" cy="4391025"/>
          </a:xfrm>
        </p:spPr>
        <p:txBody>
          <a:bodyPr/>
          <a:lstStyle/>
          <a:p>
            <a:r>
              <a:rPr lang="en-US" dirty="0" smtClean="0"/>
              <a:t>Proficient Pilots are:</a:t>
            </a:r>
          </a:p>
          <a:p>
            <a:pPr lvl="1"/>
            <a:r>
              <a:rPr lang="en-US" dirty="0" smtClean="0"/>
              <a:t>Confident</a:t>
            </a:r>
          </a:p>
          <a:p>
            <a:pPr lvl="1"/>
            <a:r>
              <a:rPr lang="en-US" dirty="0" smtClean="0"/>
              <a:t>Capable</a:t>
            </a:r>
          </a:p>
          <a:p>
            <a:pPr lvl="1"/>
            <a:r>
              <a:rPr lang="en-US" dirty="0" smtClean="0"/>
              <a:t>Safe</a:t>
            </a:r>
          </a:p>
          <a:p>
            <a:r>
              <a:rPr lang="en-US" i="1" dirty="0" smtClean="0"/>
              <a:t>WINGS </a:t>
            </a:r>
            <a:r>
              <a:rPr lang="en-US" b="0" dirty="0" smtClean="0"/>
              <a:t>will keep you </a:t>
            </a:r>
            <a:br>
              <a:rPr lang="en-US" b="0" dirty="0" smtClean="0"/>
            </a:br>
            <a:r>
              <a:rPr lang="en-US" b="0" dirty="0" smtClean="0"/>
              <a:t>on top of your game</a:t>
            </a:r>
            <a:endParaRPr lang="en-US" i="1"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0640" y="1858945"/>
            <a:ext cx="5577987" cy="3718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49871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751" y="223463"/>
            <a:ext cx="11296651" cy="609600"/>
          </a:xfrm>
        </p:spPr>
        <p:txBody>
          <a:bodyPr/>
          <a:lstStyle/>
          <a:p>
            <a:r>
              <a:rPr lang="en-US" i="1" dirty="0" smtClean="0"/>
              <a:t>WINGS </a:t>
            </a:r>
            <a:r>
              <a:rPr lang="en-US" dirty="0" smtClean="0"/>
              <a:t>Topic of the Quarter</a:t>
            </a:r>
            <a:endParaRPr lang="en-US" i="1" dirty="0"/>
          </a:p>
        </p:txBody>
      </p:sp>
      <p:grpSp>
        <p:nvGrpSpPr>
          <p:cNvPr id="8" name="Group 7"/>
          <p:cNvGrpSpPr/>
          <p:nvPr/>
        </p:nvGrpSpPr>
        <p:grpSpPr>
          <a:xfrm>
            <a:off x="750608" y="957358"/>
            <a:ext cx="6079227" cy="4681493"/>
            <a:chOff x="750608" y="957358"/>
            <a:chExt cx="6079227" cy="4681493"/>
          </a:xfrm>
        </p:grpSpPr>
        <p:pic>
          <p:nvPicPr>
            <p:cNvPr id="4" name="Picture 3"/>
            <p:cNvPicPr>
              <a:picLocks noChangeAspect="1"/>
            </p:cNvPicPr>
            <p:nvPr/>
          </p:nvPicPr>
          <p:blipFill>
            <a:blip r:embed="rId3"/>
            <a:stretch>
              <a:fillRect/>
            </a:stretch>
          </p:blipFill>
          <p:spPr>
            <a:xfrm>
              <a:off x="750608" y="957358"/>
              <a:ext cx="6079227" cy="468149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2382307" y="1815548"/>
              <a:ext cx="1394563" cy="2729948"/>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grpSp>
      <p:sp>
        <p:nvSpPr>
          <p:cNvPr id="6" name="Content Placeholder 2"/>
          <p:cNvSpPr>
            <a:spLocks noGrp="1"/>
          </p:cNvSpPr>
          <p:nvPr>
            <p:ph idx="1"/>
          </p:nvPr>
        </p:nvSpPr>
        <p:spPr>
          <a:xfrm>
            <a:off x="7025010" y="1052509"/>
            <a:ext cx="4918751" cy="4391025"/>
          </a:xfrm>
        </p:spPr>
        <p:txBody>
          <a:bodyPr/>
          <a:lstStyle/>
          <a:p>
            <a:r>
              <a:rPr lang="en-US" dirty="0" smtClean="0"/>
              <a:t>On line proficiency courses</a:t>
            </a:r>
          </a:p>
          <a:p>
            <a:pPr lvl="1"/>
            <a:r>
              <a:rPr lang="en-US" dirty="0" smtClean="0"/>
              <a:t>Self-paced</a:t>
            </a:r>
          </a:p>
          <a:p>
            <a:pPr lvl="1"/>
            <a:r>
              <a:rPr lang="en-US" dirty="0" smtClean="0"/>
              <a:t>Do it at home</a:t>
            </a:r>
          </a:p>
          <a:p>
            <a:endParaRPr lang="en-US" dirty="0"/>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378832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4751" y="223463"/>
            <a:ext cx="11296651" cy="609600"/>
          </a:xfrm>
        </p:spPr>
        <p:txBody>
          <a:bodyPr/>
          <a:lstStyle/>
          <a:p>
            <a:r>
              <a:rPr lang="en-US" i="1" dirty="0" smtClean="0"/>
              <a:t>WINGS </a:t>
            </a:r>
            <a:r>
              <a:rPr lang="en-US" dirty="0" smtClean="0"/>
              <a:t>Topic of the Quarter</a:t>
            </a:r>
            <a:endParaRPr lang="en-US" i="1" dirty="0"/>
          </a:p>
        </p:txBody>
      </p:sp>
      <p:pic>
        <p:nvPicPr>
          <p:cNvPr id="6" name="Picture 5"/>
          <p:cNvPicPr>
            <a:picLocks noChangeAspect="1"/>
          </p:cNvPicPr>
          <p:nvPr/>
        </p:nvPicPr>
        <p:blipFill>
          <a:blip r:embed="rId3"/>
          <a:stretch>
            <a:fillRect/>
          </a:stretch>
        </p:blipFill>
        <p:spPr>
          <a:xfrm>
            <a:off x="713923" y="954089"/>
            <a:ext cx="6130958" cy="4718012"/>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2382307" y="1815548"/>
            <a:ext cx="1407815" cy="2067339"/>
          </a:xfrm>
          <a:prstGeom prst="rect">
            <a:avLst/>
          </a:prstGeom>
          <a:noFill/>
          <a:ln w="4762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Content Placeholder 2"/>
          <p:cNvSpPr>
            <a:spLocks noGrp="1"/>
          </p:cNvSpPr>
          <p:nvPr>
            <p:ph idx="1"/>
          </p:nvPr>
        </p:nvSpPr>
        <p:spPr>
          <a:xfrm>
            <a:off x="7025010" y="1052509"/>
            <a:ext cx="4918751" cy="4391025"/>
          </a:xfrm>
        </p:spPr>
        <p:txBody>
          <a:bodyPr/>
          <a:lstStyle/>
          <a:p>
            <a:r>
              <a:rPr lang="en-US" dirty="0" smtClean="0"/>
              <a:t>Rewarding Flight Activities</a:t>
            </a:r>
          </a:p>
          <a:p>
            <a:pPr lvl="1"/>
            <a:r>
              <a:rPr lang="en-US" dirty="0" smtClean="0"/>
              <a:t>With your CFI</a:t>
            </a:r>
          </a:p>
          <a:p>
            <a:endParaRPr lang="en-US" dirty="0"/>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5"/>
          <a:stretch>
            <a:fillRect/>
          </a:stretch>
        </p:blipFill>
        <p:spPr>
          <a:xfrm>
            <a:off x="7566488" y="2541009"/>
            <a:ext cx="2410161" cy="2419688"/>
          </a:xfrm>
          <a:prstGeom prst="rect">
            <a:avLst/>
          </a:prstGeom>
        </p:spPr>
      </p:pic>
    </p:spTree>
    <p:extLst>
      <p:ext uri="{BB962C8B-B14F-4D97-AF65-F5344CB8AC3E}">
        <p14:creationId xmlns:p14="http://schemas.microsoft.com/office/powerpoint/2010/main" val="13369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ea typeface="ＭＳ Ｐゴシック" pitchFamily="34" charset="-128"/>
              </a:rPr>
              <a:t>Welcome</a:t>
            </a:r>
          </a:p>
        </p:txBody>
      </p:sp>
      <p:sp>
        <p:nvSpPr>
          <p:cNvPr id="5123" name="Content Placeholder 2"/>
          <p:cNvSpPr>
            <a:spLocks noGrp="1"/>
          </p:cNvSpPr>
          <p:nvPr>
            <p:ph idx="1"/>
          </p:nvPr>
        </p:nvSpPr>
        <p:spPr>
          <a:xfrm>
            <a:off x="571500" y="1303337"/>
            <a:ext cx="10733617" cy="4391025"/>
          </a:xfrm>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 </a:t>
            </a:r>
          </a:p>
          <a:p>
            <a:r>
              <a:rPr lang="en-US" dirty="0" smtClean="0">
                <a:ea typeface="ＭＳ Ｐゴシック" pitchFamily="34" charset="-128"/>
              </a:rPr>
              <a:t>Sponsor Acknowledgment</a:t>
            </a:r>
          </a:p>
          <a:p>
            <a:r>
              <a:rPr lang="en-US" dirty="0" smtClean="0">
                <a:ea typeface="ＭＳ Ｐゴシック" pitchFamily="34" charset="-128"/>
              </a:rPr>
              <a:t>Set phones and pagers to silent or off</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6" name="Group 5"/>
          <p:cNvGrpSpPr/>
          <p:nvPr/>
        </p:nvGrpSpPr>
        <p:grpSpPr>
          <a:xfrm>
            <a:off x="7789984" y="657979"/>
            <a:ext cx="4078167" cy="3188006"/>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7682973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6686" t="14187"/>
          <a:stretch/>
        </p:blipFill>
        <p:spPr>
          <a:xfrm>
            <a:off x="208014" y="1072952"/>
            <a:ext cx="6712739" cy="4542216"/>
          </a:xfrm>
          <a:prstGeom prst="rect">
            <a:avLst/>
          </a:prstGeom>
        </p:spPr>
      </p:pic>
      <p:sp>
        <p:nvSpPr>
          <p:cNvPr id="5" name="Title 4">
            <a:extLst>
              <a:ext uri="{FF2B5EF4-FFF2-40B4-BE49-F238E27FC236}">
                <a16:creationId xmlns:a16="http://schemas.microsoft.com/office/drawing/2014/main" id="{BF529C90-FEC7-4902-AAB9-CDC1C45F4D99}"/>
              </a:ext>
            </a:extLst>
          </p:cNvPr>
          <p:cNvSpPr>
            <a:spLocks noGrp="1"/>
          </p:cNvSpPr>
          <p:nvPr>
            <p:ph type="title"/>
          </p:nvPr>
        </p:nvSpPr>
        <p:spPr>
          <a:xfrm>
            <a:off x="500343" y="537630"/>
            <a:ext cx="8472488" cy="457200"/>
          </a:xfrm>
        </p:spPr>
        <p:txBody>
          <a:bodyPr/>
          <a:lstStyle/>
          <a:p>
            <a:pPr algn="ctr"/>
            <a:r>
              <a:rPr lang="en-US" dirty="0"/>
              <a:t/>
            </a:r>
            <a:br>
              <a:rPr lang="en-US" dirty="0"/>
            </a:br>
            <a:endParaRPr lang="en-US" dirty="0"/>
          </a:p>
        </p:txBody>
      </p:sp>
      <p:sp>
        <p:nvSpPr>
          <p:cNvPr id="12" name="TextBox 11">
            <a:extLst>
              <a:ext uri="{FF2B5EF4-FFF2-40B4-BE49-F238E27FC236}">
                <a16:creationId xmlns:a16="http://schemas.microsoft.com/office/drawing/2014/main" id="{078D7296-3643-4A08-AECD-0705FF8A5272}"/>
              </a:ext>
            </a:extLst>
          </p:cNvPr>
          <p:cNvSpPr txBox="1"/>
          <p:nvPr/>
        </p:nvSpPr>
        <p:spPr bwMode="auto">
          <a:xfrm>
            <a:off x="345643" y="285717"/>
            <a:ext cx="9176336"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None/>
            </a:pPr>
            <a:r>
              <a:rPr lang="en-US" sz="3000" b="1" i="1" dirty="0" smtClean="0">
                <a:ln w="11430"/>
                <a:solidFill>
                  <a:schemeClr val="accent2">
                    <a:lumMod val="50000"/>
                  </a:schemeClr>
                </a:solidFill>
                <a:effectLst>
                  <a:outerShdw blurRad="50800" dist="39000" dir="5460000" algn="tl">
                    <a:srgbClr val="000000">
                      <a:alpha val="38000"/>
                    </a:srgbClr>
                  </a:outerShdw>
                </a:effectLst>
                <a:hlinkClick r:id="rId4"/>
              </a:rPr>
              <a:t>http://www.mywingsinitiative.org/</a:t>
            </a:r>
            <a:r>
              <a:rPr lang="en-US" sz="3000" b="1" i="1" dirty="0" smtClean="0">
                <a:ln w="11430"/>
                <a:solidFill>
                  <a:schemeClr val="accent2">
                    <a:lumMod val="50000"/>
                  </a:schemeClr>
                </a:solidFill>
                <a:effectLst>
                  <a:outerShdw blurRad="50800" dist="39000" dir="5460000" algn="tl">
                    <a:srgbClr val="000000">
                      <a:alpha val="38000"/>
                    </a:srgbClr>
                  </a:outerShdw>
                </a:effectLst>
              </a:rPr>
              <a:t> </a:t>
            </a:r>
            <a:endParaRPr lang="en-US" sz="3000" b="1" i="1" dirty="0">
              <a:ln w="11430"/>
              <a:solidFill>
                <a:schemeClr val="accent2">
                  <a:lumMod val="50000"/>
                </a:schemeClr>
              </a:solidFill>
              <a:effectLst>
                <a:outerShdw blurRad="50800" dist="39000" dir="5460000" algn="tl">
                  <a:srgbClr val="000000">
                    <a:alpha val="38000"/>
                  </a:srgbClr>
                </a:outerShdw>
              </a:effectLst>
            </a:endParaRPr>
          </a:p>
          <a:p>
            <a:pPr>
              <a:buFontTx/>
              <a:buNone/>
            </a:pPr>
            <a:endParaRPr lang="en-US" sz="900" b="1" dirty="0">
              <a:solidFill>
                <a:srgbClr val="C0C0C0"/>
              </a:solidFill>
            </a:endParaRPr>
          </a:p>
        </p:txBody>
      </p:sp>
      <p:pic>
        <p:nvPicPr>
          <p:cNvPr id="4" name="Picture 3"/>
          <p:cNvPicPr>
            <a:picLocks noChangeAspect="1"/>
          </p:cNvPicPr>
          <p:nvPr/>
        </p:nvPicPr>
        <p:blipFill>
          <a:blip r:embed="rId5"/>
          <a:stretch>
            <a:fillRect/>
          </a:stretch>
        </p:blipFill>
        <p:spPr>
          <a:xfrm>
            <a:off x="8335951" y="1299377"/>
            <a:ext cx="2372056" cy="2400635"/>
          </a:xfrm>
          <a:prstGeom prst="rect">
            <a:avLst/>
          </a:prstGeom>
        </p:spPr>
      </p:pic>
      <p:pic>
        <p:nvPicPr>
          <p:cNvPr id="10" name="Picture 9"/>
          <p:cNvPicPr>
            <a:picLocks noChangeAspect="1"/>
          </p:cNvPicPr>
          <p:nvPr/>
        </p:nvPicPr>
        <p:blipFill>
          <a:blip r:embed="rId6"/>
          <a:stretch>
            <a:fillRect/>
          </a:stretch>
        </p:blipFill>
        <p:spPr>
          <a:xfrm>
            <a:off x="8335951" y="4193907"/>
            <a:ext cx="2855100" cy="1421261"/>
          </a:xfrm>
          <a:prstGeom prst="rect">
            <a:avLst/>
          </a:prstGeom>
        </p:spPr>
      </p:pic>
    </p:spTree>
    <p:extLst>
      <p:ext uri="{BB962C8B-B14F-4D97-AF65-F5344CB8AC3E}">
        <p14:creationId xmlns:p14="http://schemas.microsoft.com/office/powerpoint/2010/main" val="2532782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571500" y="1508125"/>
            <a:ext cx="5638800" cy="4133706"/>
          </a:xfrm>
        </p:spPr>
        <p:txBody>
          <a:bodyPr/>
          <a:lstStyle/>
          <a:p>
            <a:endParaRPr lang="en-US" dirty="0"/>
          </a:p>
        </p:txBody>
      </p:sp>
      <p:pic>
        <p:nvPicPr>
          <p:cNvPr id="5" name="Picture 4" descr="Rodin_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588" y="1827028"/>
            <a:ext cx="2850146" cy="354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30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968" y="3845296"/>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00200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
        <p:nvSpPr>
          <p:cNvPr id="9" name="Rectangle 11"/>
          <p:cNvSpPr txBox="1">
            <a:spLocks noChangeArrowheads="1"/>
          </p:cNvSpPr>
          <p:nvPr/>
        </p:nvSpPr>
        <p:spPr bwMode="auto">
          <a:xfrm>
            <a:off x="526483" y="390292"/>
            <a:ext cx="4940269"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600" kern="0" dirty="0"/>
              <a:t>The National FAA Safety Team Presents</a:t>
            </a:r>
          </a:p>
        </p:txBody>
      </p:sp>
      <p:sp>
        <p:nvSpPr>
          <p:cNvPr id="10" name="Rectangle 12"/>
          <p:cNvSpPr>
            <a:spLocks noGrp="1" noChangeArrowheads="1"/>
          </p:cNvSpPr>
          <p:nvPr>
            <p:ph type="subTitle" idx="1"/>
          </p:nvPr>
        </p:nvSpPr>
        <p:spPr>
          <a:xfrm>
            <a:off x="526483" y="1829016"/>
            <a:ext cx="9979785" cy="1067092"/>
          </a:xfrm>
        </p:spPr>
        <p:txBody>
          <a:bodyPr/>
          <a:lstStyle/>
          <a:p>
            <a:r>
              <a:rPr lang="en-US" dirty="0" smtClean="0"/>
              <a:t>Topic of the Month - February </a:t>
            </a:r>
          </a:p>
          <a:p>
            <a:r>
              <a:rPr lang="en-US" dirty="0" smtClean="0"/>
              <a:t>Expanding Your Horizons</a:t>
            </a:r>
          </a:p>
        </p:txBody>
      </p:sp>
    </p:spTree>
    <p:extLst>
      <p:ext uri="{BB962C8B-B14F-4D97-AF65-F5344CB8AC3E}">
        <p14:creationId xmlns:p14="http://schemas.microsoft.com/office/powerpoint/2010/main" val="22770048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some good news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71276487"/>
              </p:ext>
            </p:extLst>
          </p:nvPr>
        </p:nvGraphicFramePr>
        <p:xfrm>
          <a:off x="853281" y="1119818"/>
          <a:ext cx="10733088" cy="439102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p:cNvSpPr txBox="1"/>
          <p:nvPr/>
        </p:nvSpPr>
        <p:spPr bwMode="auto">
          <a:xfrm>
            <a:off x="2252113" y="4950859"/>
            <a:ext cx="56507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1965</a:t>
            </a:r>
            <a:endParaRPr lang="en-US" sz="1200" b="1" dirty="0">
              <a:solidFill>
                <a:srgbClr val="C0C0C0"/>
              </a:solidFill>
            </a:endParaRPr>
          </a:p>
        </p:txBody>
      </p:sp>
      <p:sp>
        <p:nvSpPr>
          <p:cNvPr id="6" name="TextBox 1"/>
          <p:cNvSpPr txBox="1"/>
          <p:nvPr/>
        </p:nvSpPr>
        <p:spPr bwMode="auto">
          <a:xfrm>
            <a:off x="7822735" y="4950858"/>
            <a:ext cx="56507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2000</a:t>
            </a:r>
            <a:endParaRPr lang="en-US" sz="1200" b="1" dirty="0">
              <a:solidFill>
                <a:srgbClr val="C0C0C0"/>
              </a:solidFill>
            </a:endParaRPr>
          </a:p>
        </p:txBody>
      </p:sp>
      <p:sp>
        <p:nvSpPr>
          <p:cNvPr id="7" name="TextBox 1"/>
          <p:cNvSpPr txBox="1"/>
          <p:nvPr/>
        </p:nvSpPr>
        <p:spPr bwMode="auto">
          <a:xfrm>
            <a:off x="8676070" y="4950857"/>
            <a:ext cx="56507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2005</a:t>
            </a:r>
            <a:endParaRPr lang="en-US" sz="1200" b="1" dirty="0">
              <a:solidFill>
                <a:srgbClr val="C0C0C0"/>
              </a:solidFill>
            </a:endParaRPr>
          </a:p>
        </p:txBody>
      </p:sp>
      <p:sp>
        <p:nvSpPr>
          <p:cNvPr id="8" name="TextBox 1"/>
          <p:cNvSpPr txBox="1"/>
          <p:nvPr/>
        </p:nvSpPr>
        <p:spPr bwMode="auto">
          <a:xfrm>
            <a:off x="2252113" y="1770512"/>
            <a:ext cx="565079" cy="276999"/>
          </a:xfrm>
          <a:prstGeom prst="rect">
            <a:avLst/>
          </a:prstGeom>
          <a:solidFill>
            <a:schemeClr val="accent1">
              <a:lumMod val="90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t>5,196</a:t>
            </a:r>
            <a:endParaRPr lang="en-US" sz="1200" b="1" dirty="0"/>
          </a:p>
        </p:txBody>
      </p:sp>
      <p:sp>
        <p:nvSpPr>
          <p:cNvPr id="9" name="TextBox 1"/>
          <p:cNvSpPr txBox="1"/>
          <p:nvPr/>
        </p:nvSpPr>
        <p:spPr bwMode="auto">
          <a:xfrm>
            <a:off x="4666450" y="4249018"/>
            <a:ext cx="446971" cy="276999"/>
          </a:xfrm>
          <a:prstGeom prst="rect">
            <a:avLst/>
          </a:prstGeom>
          <a:solidFill>
            <a:srgbClr val="C00000"/>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t>618</a:t>
            </a:r>
            <a:endParaRPr lang="en-US" sz="1200" b="1" dirty="0"/>
          </a:p>
        </p:txBody>
      </p:sp>
      <p:sp>
        <p:nvSpPr>
          <p:cNvPr id="10" name="TextBox 1"/>
          <p:cNvSpPr txBox="1"/>
          <p:nvPr/>
        </p:nvSpPr>
        <p:spPr bwMode="auto">
          <a:xfrm>
            <a:off x="11089407" y="4413723"/>
            <a:ext cx="446971" cy="276999"/>
          </a:xfrm>
          <a:prstGeom prst="rect">
            <a:avLst/>
          </a:prstGeom>
          <a:solidFill>
            <a:srgbClr val="C00000"/>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t>225</a:t>
            </a:r>
            <a:endParaRPr lang="en-US" sz="1200" b="1" dirty="0"/>
          </a:p>
        </p:txBody>
      </p:sp>
      <p:sp>
        <p:nvSpPr>
          <p:cNvPr id="11" name="TextBox 1"/>
          <p:cNvSpPr txBox="1"/>
          <p:nvPr/>
        </p:nvSpPr>
        <p:spPr bwMode="auto">
          <a:xfrm>
            <a:off x="10814566" y="3679690"/>
            <a:ext cx="601538" cy="276999"/>
          </a:xfrm>
          <a:prstGeom prst="rect">
            <a:avLst/>
          </a:prstGeom>
          <a:solidFill>
            <a:schemeClr val="accent1">
              <a:lumMod val="90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t>1,275</a:t>
            </a:r>
            <a:endParaRPr lang="en-US" sz="1200" b="1" dirty="0"/>
          </a:p>
        </p:txBody>
      </p:sp>
    </p:spTree>
    <p:extLst>
      <p:ext uri="{BB962C8B-B14F-4D97-AF65-F5344CB8AC3E}">
        <p14:creationId xmlns:p14="http://schemas.microsoft.com/office/powerpoint/2010/main" val="338640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 system in equilibrium</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993071815"/>
              </p:ext>
            </p:extLst>
          </p:nvPr>
        </p:nvGraphicFramePr>
        <p:xfrm>
          <a:off x="878305" y="1094874"/>
          <a:ext cx="10864516"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bwMode="auto">
          <a:xfrm>
            <a:off x="10853951" y="5377843"/>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2018</a:t>
            </a:r>
            <a:endParaRPr lang="en-US" sz="1200" b="1" dirty="0">
              <a:solidFill>
                <a:srgbClr val="C0C0C0"/>
              </a:solidFill>
            </a:endParaRPr>
          </a:p>
        </p:txBody>
      </p:sp>
      <p:sp>
        <p:nvSpPr>
          <p:cNvPr id="7" name="TextBox 1"/>
          <p:cNvSpPr txBox="1"/>
          <p:nvPr/>
        </p:nvSpPr>
        <p:spPr bwMode="auto">
          <a:xfrm>
            <a:off x="10014210" y="5377844"/>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2015</a:t>
            </a:r>
            <a:endParaRPr lang="en-US" sz="1200" b="1" dirty="0">
              <a:solidFill>
                <a:srgbClr val="C0C0C0"/>
              </a:solidFill>
            </a:endParaRPr>
          </a:p>
        </p:txBody>
      </p:sp>
      <p:sp>
        <p:nvSpPr>
          <p:cNvPr id="10" name="TextBox 9"/>
          <p:cNvSpPr txBox="1"/>
          <p:nvPr/>
        </p:nvSpPr>
        <p:spPr bwMode="auto">
          <a:xfrm>
            <a:off x="4063977" y="1416477"/>
            <a:ext cx="44931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Data source: US DOT Bureau of Transportation Statistics</a:t>
            </a:r>
            <a:endParaRPr lang="en-US" sz="1200" b="1" dirty="0">
              <a:solidFill>
                <a:srgbClr val="C0C0C0"/>
              </a:solidFill>
            </a:endParaRPr>
          </a:p>
        </p:txBody>
      </p:sp>
      <p:sp>
        <p:nvSpPr>
          <p:cNvPr id="11" name="TextBox 10"/>
          <p:cNvSpPr txBox="1"/>
          <p:nvPr/>
        </p:nvSpPr>
        <p:spPr bwMode="auto">
          <a:xfrm>
            <a:off x="2401770" y="2263102"/>
            <a:ext cx="2349180" cy="27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Accident Prevention Program</a:t>
            </a:r>
            <a:endParaRPr lang="en-US" sz="1200" b="1" dirty="0">
              <a:solidFill>
                <a:srgbClr val="C0C0C0"/>
              </a:solidFill>
            </a:endParaRPr>
          </a:p>
        </p:txBody>
      </p:sp>
      <p:sp>
        <p:nvSpPr>
          <p:cNvPr id="12" name="TextBox 11"/>
          <p:cNvSpPr txBox="1"/>
          <p:nvPr/>
        </p:nvSpPr>
        <p:spPr bwMode="auto">
          <a:xfrm>
            <a:off x="6337772" y="3009183"/>
            <a:ext cx="19727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Aviation Safety Program</a:t>
            </a:r>
            <a:endParaRPr lang="en-US" sz="1200" b="1" dirty="0">
              <a:solidFill>
                <a:srgbClr val="C0C0C0"/>
              </a:solidFill>
            </a:endParaRPr>
          </a:p>
        </p:txBody>
      </p:sp>
      <p:sp>
        <p:nvSpPr>
          <p:cNvPr id="13" name="TextBox 12"/>
          <p:cNvSpPr txBox="1"/>
          <p:nvPr/>
        </p:nvSpPr>
        <p:spPr bwMode="auto">
          <a:xfrm>
            <a:off x="8083712" y="3384098"/>
            <a:ext cx="1029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i="1" dirty="0" err="1" smtClean="0">
                <a:solidFill>
                  <a:srgbClr val="C0C0C0"/>
                </a:solidFill>
              </a:rPr>
              <a:t>FAASTeam</a:t>
            </a:r>
            <a:endParaRPr lang="en-US" sz="1200" b="1" i="1" dirty="0">
              <a:solidFill>
                <a:srgbClr val="C0C0C0"/>
              </a:solidFill>
            </a:endParaRPr>
          </a:p>
        </p:txBody>
      </p:sp>
      <p:cxnSp>
        <p:nvCxnSpPr>
          <p:cNvPr id="14" name="Straight Connector 13"/>
          <p:cNvCxnSpPr/>
          <p:nvPr/>
        </p:nvCxnSpPr>
        <p:spPr bwMode="auto">
          <a:xfrm>
            <a:off x="3434862" y="3487219"/>
            <a:ext cx="11723" cy="1804740"/>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flipH="1">
            <a:off x="8600256" y="4295965"/>
            <a:ext cx="575" cy="995994"/>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1292" y="4026262"/>
            <a:ext cx="4026" cy="1265697"/>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A859FEA3-A308-4E2F-91D9-3C2F84A380A3" descr="184CABDD-AD7B-4538-BAFB-2F8D1C5CB986@fios-rou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7456" y="2657812"/>
            <a:ext cx="658064" cy="8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5"/>
          <a:srcRect b="9246"/>
          <a:stretch/>
        </p:blipFill>
        <p:spPr>
          <a:xfrm>
            <a:off x="6744612" y="3407305"/>
            <a:ext cx="1159026" cy="61895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6587" y="3750069"/>
            <a:ext cx="647851" cy="545896"/>
          </a:xfrm>
          <a:prstGeom prst="rect">
            <a:avLst/>
          </a:prstGeom>
          <a:solidFill>
            <a:schemeClr val="bg1"/>
          </a:solidFill>
        </p:spPr>
      </p:pic>
    </p:spTree>
    <p:extLst>
      <p:ext uri="{BB962C8B-B14F-4D97-AF65-F5344CB8AC3E}">
        <p14:creationId xmlns:p14="http://schemas.microsoft.com/office/powerpoint/2010/main" val="242961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a:xfrm>
            <a:off x="660401" y="954088"/>
            <a:ext cx="10733617" cy="4391025"/>
          </a:xfrm>
        </p:spPr>
        <p:txBody>
          <a:bodyPr/>
          <a:lstStyle/>
          <a:p>
            <a:r>
              <a:rPr lang="en-US" dirty="0" smtClean="0"/>
              <a:t>Loss of Control (LOC)</a:t>
            </a:r>
          </a:p>
          <a:p>
            <a:pPr lvl="1"/>
            <a:r>
              <a:rPr lang="en-US" dirty="0" smtClean="0"/>
              <a:t>A Significant Deviation from the Intended Flight Path</a:t>
            </a:r>
          </a:p>
          <a:p>
            <a:r>
              <a:rPr lang="en-US" dirty="0" smtClean="0"/>
              <a:t>Airplane Upset – </a:t>
            </a:r>
            <a:r>
              <a:rPr lang="en-US" b="0" dirty="0" smtClean="0"/>
              <a:t>Includes Unusual Attitudes</a:t>
            </a:r>
          </a:p>
          <a:p>
            <a:pPr lvl="1"/>
            <a:r>
              <a:rPr lang="en-US" dirty="0" smtClean="0"/>
              <a:t>Pitch attitude &gt; 25º, nose up or &gt; 10º, nose down</a:t>
            </a:r>
          </a:p>
          <a:p>
            <a:pPr lvl="1"/>
            <a:r>
              <a:rPr lang="en-US" dirty="0" smtClean="0"/>
              <a:t>Bank angle &gt;45º</a:t>
            </a:r>
          </a:p>
          <a:p>
            <a:pPr lvl="1"/>
            <a:r>
              <a:rPr lang="en-US" dirty="0" smtClean="0"/>
              <a:t>Within above parameters but flying at </a:t>
            </a:r>
            <a:br>
              <a:rPr lang="en-US" dirty="0" smtClean="0"/>
            </a:br>
            <a:r>
              <a:rPr lang="en-US" dirty="0" smtClean="0"/>
              <a:t>inappropriate airspeeds for conditions.</a:t>
            </a:r>
          </a:p>
          <a:p>
            <a:r>
              <a:rPr lang="en-US" dirty="0" smtClean="0"/>
              <a:t>Aerobatic flight</a:t>
            </a:r>
          </a:p>
          <a:p>
            <a:pPr lvl="1"/>
            <a:r>
              <a:rPr lang="en-US" dirty="0" smtClean="0"/>
              <a:t>Intentional maneuvers involving abrupt changes in</a:t>
            </a:r>
            <a:br>
              <a:rPr lang="en-US" dirty="0" smtClean="0"/>
            </a:br>
            <a:r>
              <a:rPr lang="en-US" dirty="0" smtClean="0"/>
              <a:t>attitude, abnormal attitudes, or abnormal acceleration…</a:t>
            </a:r>
            <a:endParaRPr lang="en-US" dirty="0"/>
          </a:p>
        </p:txBody>
      </p:sp>
      <p:pic>
        <p:nvPicPr>
          <p:cNvPr id="4" name="Picture 3"/>
          <p:cNvPicPr>
            <a:picLocks noChangeAspect="1"/>
          </p:cNvPicPr>
          <p:nvPr/>
        </p:nvPicPr>
        <p:blipFill>
          <a:blip r:embed="rId3"/>
          <a:stretch>
            <a:fillRect/>
          </a:stretch>
        </p:blipFill>
        <p:spPr>
          <a:xfrm>
            <a:off x="9146154" y="1954060"/>
            <a:ext cx="2721998" cy="3594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8694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ea typeface="ＭＳ Ｐゴシック" pitchFamily="34" charset="-128"/>
              </a:rPr>
              <a:t>Overview	</a:t>
            </a:r>
          </a:p>
        </p:txBody>
      </p:sp>
      <p:sp>
        <p:nvSpPr>
          <p:cNvPr id="6147" name="Content Placeholder 2"/>
          <p:cNvSpPr>
            <a:spLocks noGrp="1"/>
          </p:cNvSpPr>
          <p:nvPr>
            <p:ph idx="1"/>
          </p:nvPr>
        </p:nvSpPr>
        <p:spPr>
          <a:xfrm>
            <a:off x="715986" y="1262466"/>
            <a:ext cx="8737600" cy="4391025"/>
          </a:xfrm>
        </p:spPr>
        <p:txBody>
          <a:bodyPr/>
          <a:lstStyle/>
          <a:p>
            <a:r>
              <a:rPr lang="en-US" dirty="0" smtClean="0">
                <a:ea typeface="ＭＳ Ｐゴシック" pitchFamily="34" charset="-128"/>
              </a:rPr>
              <a:t>Expanding your Horizons	</a:t>
            </a:r>
          </a:p>
          <a:p>
            <a:pPr lvl="1"/>
            <a:r>
              <a:rPr lang="en-US" dirty="0" smtClean="0">
                <a:ea typeface="ＭＳ Ｐゴシック" pitchFamily="34" charset="-128"/>
              </a:rPr>
              <a:t>LOC Prevention &amp; Upset maneuver training</a:t>
            </a:r>
          </a:p>
          <a:p>
            <a:pPr lvl="1"/>
            <a:r>
              <a:rPr lang="en-US" dirty="0" smtClean="0">
                <a:ea typeface="ＭＳ Ｐゴシック" pitchFamily="34" charset="-128"/>
              </a:rPr>
              <a:t>Stall/spin training</a:t>
            </a:r>
          </a:p>
          <a:p>
            <a:pPr lvl="1"/>
            <a:r>
              <a:rPr lang="en-US" dirty="0" smtClean="0">
                <a:ea typeface="ＭＳ Ｐゴシック" pitchFamily="34" charset="-128"/>
              </a:rPr>
              <a:t>Aerobatic training</a:t>
            </a:r>
          </a:p>
          <a:p>
            <a:r>
              <a:rPr lang="en-US" dirty="0" smtClean="0">
                <a:ea typeface="ＭＳ Ｐゴシック" pitchFamily="34" charset="-128"/>
              </a:rPr>
              <a:t>Pilots with a broad range of experience</a:t>
            </a:r>
          </a:p>
          <a:p>
            <a:pPr lvl="1"/>
            <a:r>
              <a:rPr lang="en-US" dirty="0" smtClean="0">
                <a:ea typeface="ＭＳ Ｐゴシック" pitchFamily="34" charset="-128"/>
              </a:rPr>
              <a:t>Are better at handling new challenges</a:t>
            </a:r>
          </a:p>
          <a:p>
            <a:pPr lvl="1"/>
            <a:r>
              <a:rPr lang="en-US" dirty="0" smtClean="0">
                <a:ea typeface="ＭＳ Ｐゴシック" pitchFamily="34" charset="-128"/>
              </a:rPr>
              <a:t>Are comfortable, confident, &amp; safe</a:t>
            </a:r>
          </a:p>
          <a:p>
            <a:pPr lvl="1"/>
            <a:r>
              <a:rPr lang="en-US" dirty="0" smtClean="0">
                <a:ea typeface="ＭＳ Ｐゴシック" pitchFamily="34" charset="-128"/>
              </a:rPr>
              <a:t>Have more fun!</a:t>
            </a:r>
          </a:p>
          <a:p>
            <a:endParaRPr lang="en-US" dirty="0" smtClean="0">
              <a:ea typeface="ＭＳ Ｐゴシック" pitchFamily="34" charset="-128"/>
            </a:endParaRPr>
          </a:p>
          <a:p>
            <a:endParaRPr lang="en-US" dirty="0" smtClean="0">
              <a:ea typeface="ＭＳ Ｐゴシック" pitchFamily="34" charset="-128"/>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7874">
            <a:off x="8566970" y="1516567"/>
            <a:ext cx="2987776" cy="3882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1241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SA - Train to Avoid Loss of Control - Stowe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464"/>
          </a:xfrm>
        </p:spPr>
      </p:pic>
      <p:sp>
        <p:nvSpPr>
          <p:cNvPr id="4" name="Slide Number Placeholder 3"/>
          <p:cNvSpPr>
            <a:spLocks noGrp="1"/>
          </p:cNvSpPr>
          <p:nvPr>
            <p:ph type="sldNum" sz="quarter" idx="4294967295"/>
          </p:nvPr>
        </p:nvSpPr>
        <p:spPr>
          <a:xfrm>
            <a:off x="9939866" y="6248400"/>
            <a:ext cx="1468353" cy="457200"/>
          </a:xfrm>
          <a:prstGeom prst="rect">
            <a:avLst/>
          </a:prstGeom>
        </p:spPr>
        <p:txBody>
          <a:bodyPr/>
          <a:lstStyle/>
          <a:p>
            <a:fld id="{74438B1A-AF1B-4C8B-993E-1BADE62A2451}" type="slidenum">
              <a:rPr lang="en-US" smtClean="0"/>
              <a:pPr/>
              <a:t>7</a:t>
            </a:fld>
            <a:endParaRPr lang="en-US" dirty="0"/>
          </a:p>
        </p:txBody>
      </p:sp>
    </p:spTree>
    <p:extLst>
      <p:ext uri="{BB962C8B-B14F-4D97-AF65-F5344CB8AC3E}">
        <p14:creationId xmlns:p14="http://schemas.microsoft.com/office/powerpoint/2010/main" val="292393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 – I’m interested.  Where do I start?</a:t>
            </a:r>
            <a:endParaRPr lang="en-US" dirty="0"/>
          </a:p>
        </p:txBody>
      </p:sp>
      <p:pic>
        <p:nvPicPr>
          <p:cNvPr id="4" name="Content Placeholder 3"/>
          <p:cNvPicPr>
            <a:picLocks noGrp="1" noChangeAspect="1"/>
          </p:cNvPicPr>
          <p:nvPr>
            <p:ph idx="1"/>
          </p:nvPr>
        </p:nvPicPr>
        <p:blipFill rotWithShape="1">
          <a:blip r:embed="rId3"/>
          <a:srcRect b="12293"/>
          <a:stretch/>
        </p:blipFill>
        <p:spPr>
          <a:xfrm>
            <a:off x="8172225" y="1084401"/>
            <a:ext cx="3695926" cy="1847555"/>
          </a:xfrm>
          <a:prstGeom prst="rect">
            <a:avLst/>
          </a:prstGeom>
        </p:spPr>
      </p:pic>
      <p:sp>
        <p:nvSpPr>
          <p:cNvPr id="5" name="Content Placeholder 2"/>
          <p:cNvSpPr txBox="1">
            <a:spLocks/>
          </p:cNvSpPr>
          <p:nvPr/>
        </p:nvSpPr>
        <p:spPr bwMode="auto">
          <a:xfrm>
            <a:off x="408662" y="1213481"/>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ea typeface="ＭＳ Ｐゴシック" pitchFamily="34" charset="-128"/>
              </a:rPr>
              <a:t>International Aerobatic Club (IAC) </a:t>
            </a:r>
            <a:r>
              <a:rPr lang="en-US" kern="0" dirty="0" smtClean="0">
                <a:ea typeface="ＭＳ Ｐゴシック" pitchFamily="34" charset="-128"/>
                <a:hlinkClick r:id="rId4"/>
              </a:rPr>
              <a:t>iac.org</a:t>
            </a:r>
            <a:endParaRPr lang="en-US" kern="0" dirty="0" smtClean="0">
              <a:ea typeface="ＭＳ Ｐゴシック" pitchFamily="34" charset="-128"/>
            </a:endParaRPr>
          </a:p>
          <a:p>
            <a:r>
              <a:rPr lang="en-US" kern="0" dirty="0" smtClean="0">
                <a:ea typeface="ＭＳ Ｐゴシック" pitchFamily="34" charset="-128"/>
              </a:rPr>
              <a:t>NAFI </a:t>
            </a:r>
            <a:r>
              <a:rPr lang="en-US" kern="0" dirty="0" smtClean="0">
                <a:ea typeface="ＭＳ Ｐゴシック" pitchFamily="34" charset="-128"/>
                <a:hlinkClick r:id="rId5"/>
              </a:rPr>
              <a:t>nafinet.org</a:t>
            </a:r>
            <a:endParaRPr lang="en-US" kern="0" dirty="0" smtClean="0">
              <a:ea typeface="ＭＳ Ｐゴシック" pitchFamily="34" charset="-128"/>
            </a:endParaRPr>
          </a:p>
          <a:p>
            <a:r>
              <a:rPr lang="en-US" kern="0" dirty="0" smtClean="0">
                <a:ea typeface="ＭＳ Ｐゴシック" pitchFamily="34" charset="-128"/>
              </a:rPr>
              <a:t>SAFE </a:t>
            </a:r>
            <a:r>
              <a:rPr lang="en-US" kern="0" dirty="0" smtClean="0">
                <a:ea typeface="ＭＳ Ｐゴシック" pitchFamily="34" charset="-128"/>
                <a:hlinkClick r:id="rId6"/>
              </a:rPr>
              <a:t>safepilots.org</a:t>
            </a:r>
            <a:r>
              <a:rPr lang="en-US" kern="0" dirty="0" smtClean="0">
                <a:ea typeface="ＭＳ Ｐゴシック" pitchFamily="34" charset="-128"/>
              </a:rPr>
              <a:t>	</a:t>
            </a:r>
          </a:p>
          <a:p>
            <a:endParaRPr lang="en-US" kern="0" dirty="0" smtClean="0">
              <a:ea typeface="ＭＳ Ｐゴシック" pitchFamily="34" charset="-128"/>
            </a:endParaRPr>
          </a:p>
          <a:p>
            <a:endParaRPr lang="en-US" kern="0" dirty="0" smtClean="0">
              <a:ea typeface="ＭＳ Ｐゴシック" pitchFamily="34" charset="-128"/>
            </a:endParaRPr>
          </a:p>
        </p:txBody>
      </p:sp>
      <p:pic>
        <p:nvPicPr>
          <p:cNvPr id="6" name="Picture 5"/>
          <p:cNvPicPr>
            <a:picLocks noChangeAspect="1"/>
          </p:cNvPicPr>
          <p:nvPr/>
        </p:nvPicPr>
        <p:blipFill>
          <a:blip r:embed="rId7"/>
          <a:stretch>
            <a:fillRect/>
          </a:stretch>
        </p:blipFill>
        <p:spPr>
          <a:xfrm>
            <a:off x="6012492" y="3283230"/>
            <a:ext cx="5432101" cy="2321276"/>
          </a:xfrm>
          <a:prstGeom prst="rect">
            <a:avLst/>
          </a:prstGeom>
        </p:spPr>
      </p:pic>
      <p:pic>
        <p:nvPicPr>
          <p:cNvPr id="7" name="Picture 6"/>
          <p:cNvPicPr>
            <a:picLocks noChangeAspect="1"/>
          </p:cNvPicPr>
          <p:nvPr/>
        </p:nvPicPr>
        <p:blipFill rotWithShape="1">
          <a:blip r:embed="rId8"/>
          <a:srcRect t="4404" r="35469" b="51299"/>
          <a:stretch/>
        </p:blipFill>
        <p:spPr>
          <a:xfrm>
            <a:off x="250522" y="3283230"/>
            <a:ext cx="5339120" cy="2321276"/>
          </a:xfrm>
          <a:prstGeom prst="rect">
            <a:avLst/>
          </a:prstGeom>
        </p:spPr>
      </p:pic>
    </p:spTree>
    <p:extLst>
      <p:ext uri="{BB962C8B-B14F-4D97-AF65-F5344CB8AC3E}">
        <p14:creationId xmlns:p14="http://schemas.microsoft.com/office/powerpoint/2010/main" val="1957726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Stall/Spin/Upset Training essentials</a:t>
            </a:r>
            <a:endParaRPr lang="en-US" dirty="0"/>
          </a:p>
        </p:txBody>
      </p:sp>
      <p:sp>
        <p:nvSpPr>
          <p:cNvPr id="3" name="Content Placeholder 2"/>
          <p:cNvSpPr>
            <a:spLocks noGrp="1"/>
          </p:cNvSpPr>
          <p:nvPr>
            <p:ph idx="1"/>
          </p:nvPr>
        </p:nvSpPr>
        <p:spPr>
          <a:xfrm>
            <a:off x="571500" y="1144871"/>
            <a:ext cx="10733617" cy="4391025"/>
          </a:xfrm>
        </p:spPr>
        <p:txBody>
          <a:bodyPr/>
          <a:lstStyle/>
          <a:p>
            <a:r>
              <a:rPr lang="en-US" dirty="0" smtClean="0"/>
              <a:t>Qualified &amp; current CFI</a:t>
            </a:r>
          </a:p>
          <a:p>
            <a:r>
              <a:rPr lang="en-US" dirty="0" smtClean="0"/>
              <a:t>Airplane certified for aerobatics</a:t>
            </a:r>
          </a:p>
          <a:p>
            <a:pPr lvl="1"/>
            <a:r>
              <a:rPr lang="en-US" dirty="0" smtClean="0"/>
              <a:t>Spin certification minimum</a:t>
            </a:r>
          </a:p>
          <a:p>
            <a:r>
              <a:rPr lang="en-US" dirty="0" smtClean="0"/>
              <a:t>Parachutes</a:t>
            </a:r>
          </a:p>
          <a:p>
            <a:r>
              <a:rPr lang="en-US" dirty="0" smtClean="0"/>
              <a:t>Aerobatic </a:t>
            </a:r>
            <a:r>
              <a:rPr lang="en-US" smtClean="0"/>
              <a:t>practice area</a:t>
            </a:r>
            <a:endParaRPr lang="en-US" dirty="0"/>
          </a:p>
        </p:txBody>
      </p:sp>
      <p:pic>
        <p:nvPicPr>
          <p:cNvPr id="6" name="Picture 5" descr="Should All Pilots Be Required To Demonstrate Spin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8824" y="1006126"/>
            <a:ext cx="3499327" cy="2334257"/>
          </a:xfrm>
          <a:prstGeom prst="rect">
            <a:avLst/>
          </a:prstGeom>
          <a:ln>
            <a:noFill/>
          </a:ln>
          <a:effectLst>
            <a:outerShdw blurRad="292100" dist="139700" dir="2700000" algn="tl" rotWithShape="0">
              <a:srgbClr val="333333">
                <a:alpha val="65000"/>
              </a:srgbClr>
            </a:outerShdw>
          </a:effectLst>
        </p:spPr>
      </p:pic>
      <p:pic>
        <p:nvPicPr>
          <p:cNvPr id="5" name="Picture 4" descr="Solar Impluse founders create spin-off aircraf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451" y="3677060"/>
            <a:ext cx="2962145" cy="197476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5240902" y="3088386"/>
            <a:ext cx="2930977" cy="2558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720656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5YDFD77UPU3F-311-4545</_dlc_DocId>
    <_dlc_DocIdUrl xmlns="04289566-cf42-4ce7-aa7c-2469c3d4502e">
      <Url>https://avssp.faa.gov/avs/afsfaast/_layouts/15/DocIdRedir.aspx?ID=5YDFD77UPU3F-311-4545</Url>
      <Description>5YDFD77UPU3F-311-4545</Description>
    </_dlc_DocIdUrl>
    <IconOverlay xmlns="http://schemas.microsoft.com/sharepoint/v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BCC240-9C75-4184-B1E5-AC0A6AC1BEF1}">
  <ds:schemaRefs>
    <ds:schemaRef ds:uri="http://schemas.microsoft.com/sharepoint/events"/>
  </ds:schemaRefs>
</ds:datastoreItem>
</file>

<file path=customXml/itemProps2.xml><?xml version="1.0" encoding="utf-8"?>
<ds:datastoreItem xmlns:ds="http://schemas.openxmlformats.org/officeDocument/2006/customXml" ds:itemID="{08C7BF1A-395C-4DF4-8DC5-26E46AB932D1}">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04289566-cf42-4ce7-aa7c-2469c3d4502e"/>
    <ds:schemaRef ds:uri="http://schemas.microsoft.com/sharepoint/v4"/>
    <ds:schemaRef ds:uri="http://purl.org/dc/term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FDFBD951-C135-4E8C-9E93-3CF1A7363E31}">
  <ds:schemaRefs>
    <ds:schemaRef ds:uri="http://schemas.microsoft.com/sharepoint/v3/contenttype/forms"/>
  </ds:schemaRefs>
</ds:datastoreItem>
</file>

<file path=customXml/itemProps4.xml><?xml version="1.0" encoding="utf-8"?>
<ds:datastoreItem xmlns:ds="http://schemas.openxmlformats.org/officeDocument/2006/customXml" ds:itemID="{A112EE50-708B-4F67-B9E5-3A4EE2729D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10678</TotalTime>
  <Words>3133</Words>
  <Application>Microsoft Office PowerPoint</Application>
  <PresentationFormat>Widescreen</PresentationFormat>
  <Paragraphs>353</Paragraphs>
  <Slides>23</Slides>
  <Notes>23</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ＭＳ Ｐゴシック</vt:lpstr>
      <vt:lpstr>Arial</vt:lpstr>
      <vt:lpstr>Helvetica Neue Medium</vt:lpstr>
      <vt:lpstr>Times New Roman</vt:lpstr>
      <vt:lpstr>1_Custom Design</vt:lpstr>
      <vt:lpstr>2_Custom Design</vt:lpstr>
      <vt:lpstr>PowerPoint Presentation</vt:lpstr>
      <vt:lpstr>Welcome</vt:lpstr>
      <vt:lpstr>First some good news</vt:lpstr>
      <vt:lpstr>1.  A system in equilibrium</vt:lpstr>
      <vt:lpstr>Definitions:</vt:lpstr>
      <vt:lpstr>Overview </vt:lpstr>
      <vt:lpstr>PowerPoint Presentation</vt:lpstr>
      <vt:lpstr>OK – I’m interested.  Where do I start?</vt:lpstr>
      <vt:lpstr>Stall/Spin/Upset Training essentials</vt:lpstr>
      <vt:lpstr>Stalls</vt:lpstr>
      <vt:lpstr>Stall review</vt:lpstr>
      <vt:lpstr>Maneuvering during slow flight</vt:lpstr>
      <vt:lpstr>Basic Stall Recovery</vt:lpstr>
      <vt:lpstr>Unusual attitude recovery</vt:lpstr>
      <vt:lpstr>Basic Spin Recovery</vt:lpstr>
      <vt:lpstr>Proficiency training scenarios</vt:lpstr>
      <vt:lpstr>Have you earned your WINGS?</vt:lpstr>
      <vt:lpstr>WINGS Topic of the Quarter</vt:lpstr>
      <vt:lpstr>WINGS Topic of the Quarter</vt:lpstr>
      <vt:lpstr> </vt:lpstr>
      <vt:lpstr>Questions?</vt:lpstr>
      <vt:lpstr>Thank you for attending </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Pilots and Meds</dc:title>
  <dc:creator>MTONEY</dc:creator>
  <cp:lastModifiedBy>Tompkins, Craig (FAA)</cp:lastModifiedBy>
  <cp:revision>508</cp:revision>
  <dcterms:created xsi:type="dcterms:W3CDTF">2005-01-28T20:32:53Z</dcterms:created>
  <dcterms:modified xsi:type="dcterms:W3CDTF">2022-01-25T16:21:55Z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c4430b84-945b-42ee-a236-a03b107d17c9</vt:lpwstr>
  </property>
  <property fmtid="{D5CDD505-2E9C-101B-9397-08002B2CF9AE}" pid="3" name="ContentTypeId">
    <vt:lpwstr>0x010100DD5FDB223F4C0E4A8408399FFA4EDA33</vt:lpwstr>
  </property>
</Properties>
</file>